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514" r:id="rId5"/>
    <p:sldId id="283" r:id="rId6"/>
    <p:sldId id="511" r:id="rId7"/>
    <p:sldId id="257" r:id="rId8"/>
    <p:sldId id="516" r:id="rId9"/>
    <p:sldId id="515" r:id="rId10"/>
    <p:sldId id="517" r:id="rId11"/>
    <p:sldId id="518" r:id="rId12"/>
    <p:sldId id="520" r:id="rId13"/>
    <p:sldId id="519" r:id="rId14"/>
    <p:sldId id="523" r:id="rId15"/>
    <p:sldId id="521" r:id="rId16"/>
    <p:sldId id="522" r:id="rId17"/>
    <p:sldId id="5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350"/>
    <a:srgbClr val="105A70"/>
    <a:srgbClr val="414042"/>
    <a:srgbClr val="920075"/>
    <a:srgbClr val="F6F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43D08-EC74-2D8B-EA78-2E70B4C07ED7}" v="7246" dt="2024-01-17T00:22:22.389"/>
    <p1510:client id="{895CA7B3-4AB9-E09A-6A76-018FA63EC733}" v="6" dt="2024-01-17T11:41:26.338"/>
    <p1510:client id="{BE6740C6-4A53-4D48-9DEC-7546512F0010}" v="165" dt="2023-11-14T20:12:22.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700"/>
  </p:normalViewPr>
  <p:slideViewPr>
    <p:cSldViewPr snapToGrid="0">
      <p:cViewPr varScale="1">
        <p:scale>
          <a:sx n="113" d="100"/>
          <a:sy n="113" d="100"/>
        </p:scale>
        <p:origin x="664"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588B-75C7-2E49-8246-5AA20E032E46}"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EDE6-A92A-0644-99D9-F2E3FD0A4DB3}" type="slidenum">
              <a:rPr lang="en-US" smtClean="0"/>
              <a:t>‹#›</a:t>
            </a:fld>
            <a:endParaRPr lang="en-US"/>
          </a:p>
        </p:txBody>
      </p:sp>
    </p:spTree>
    <p:extLst>
      <p:ext uri="{BB962C8B-B14F-4D97-AF65-F5344CB8AC3E}">
        <p14:creationId xmlns:p14="http://schemas.microsoft.com/office/powerpoint/2010/main" val="34829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image title slide  - Any text that looks black is HEX code </a:t>
            </a:r>
            <a:r>
              <a:rPr lang="en-US" dirty="0">
                <a:effectLst/>
                <a:latin typeface="Helvetica" pitchFamily="2" charset="0"/>
              </a:rPr>
              <a:t>414042. </a:t>
            </a:r>
          </a:p>
        </p:txBody>
      </p:sp>
      <p:sp>
        <p:nvSpPr>
          <p:cNvPr id="4" name="Slide Number Placeholder 3"/>
          <p:cNvSpPr>
            <a:spLocks noGrp="1"/>
          </p:cNvSpPr>
          <p:nvPr>
            <p:ph type="sldNum" sz="quarter" idx="5"/>
          </p:nvPr>
        </p:nvSpPr>
        <p:spPr/>
        <p:txBody>
          <a:bodyPr/>
          <a:lstStyle/>
          <a:p>
            <a:fld id="{D46192CE-45DB-B442-A270-E30110EEEBD8}" type="slidenum">
              <a:rPr lang="en-US" smtClean="0"/>
              <a:t>1</a:t>
            </a:fld>
            <a:endParaRPr lang="en-US"/>
          </a:p>
        </p:txBody>
      </p:sp>
    </p:spTree>
    <p:extLst>
      <p:ext uri="{BB962C8B-B14F-4D97-AF65-F5344CB8AC3E}">
        <p14:creationId xmlns:p14="http://schemas.microsoft.com/office/powerpoint/2010/main" val="395930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DBFB3-051D-3F92-8A6D-C1C8C7874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08343-62EB-4DEE-C4D7-DBA3828C6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8DAF1-FC48-42A7-6FBC-872DEC98462C}"/>
              </a:ext>
            </a:extLst>
          </p:cNvPr>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a:extLst>
              <a:ext uri="{FF2B5EF4-FFF2-40B4-BE49-F238E27FC236}">
                <a16:creationId xmlns:a16="http://schemas.microsoft.com/office/drawing/2014/main" id="{80A781DA-1A4E-50F6-D64D-A662FB06A456}"/>
              </a:ext>
            </a:extLst>
          </p:cNvPr>
          <p:cNvSpPr>
            <a:spLocks noGrp="1"/>
          </p:cNvSpPr>
          <p:nvPr>
            <p:ph type="sldNum" sz="quarter" idx="5"/>
          </p:nvPr>
        </p:nvSpPr>
        <p:spPr/>
        <p:txBody>
          <a:bodyPr rtlCol="0"/>
          <a:lstStyle/>
          <a:p>
            <a:pPr rtl="0"/>
            <a:fld id="{8530193B-564F-4854-8A52-728F3FB19C85}" type="slidenum">
              <a:rPr lang="en-GB" smtClean="0"/>
              <a:t>10</a:t>
            </a:fld>
            <a:endParaRPr lang="en-GB"/>
          </a:p>
        </p:txBody>
      </p:sp>
    </p:spTree>
    <p:extLst>
      <p:ext uri="{BB962C8B-B14F-4D97-AF65-F5344CB8AC3E}">
        <p14:creationId xmlns:p14="http://schemas.microsoft.com/office/powerpoint/2010/main" val="238053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F06AD-236D-6A9B-35D3-C90617BE8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06C3F-2F8F-4FA5-E9A9-A4DB2155A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60CC5-517F-3975-EFF5-934398F9DC38}"/>
              </a:ext>
            </a:extLst>
          </p:cNvPr>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a:extLst>
              <a:ext uri="{FF2B5EF4-FFF2-40B4-BE49-F238E27FC236}">
                <a16:creationId xmlns:a16="http://schemas.microsoft.com/office/drawing/2014/main" id="{DB60187F-A767-012A-AA57-1F3F3B81280A}"/>
              </a:ext>
            </a:extLst>
          </p:cNvPr>
          <p:cNvSpPr>
            <a:spLocks noGrp="1"/>
          </p:cNvSpPr>
          <p:nvPr>
            <p:ph type="sldNum" sz="quarter" idx="5"/>
          </p:nvPr>
        </p:nvSpPr>
        <p:spPr/>
        <p:txBody>
          <a:bodyPr rtlCol="0"/>
          <a:lstStyle/>
          <a:p>
            <a:pPr rtl="0"/>
            <a:fld id="{8530193B-564F-4854-8A52-728F3FB19C85}" type="slidenum">
              <a:rPr lang="en-GB" smtClean="0"/>
              <a:t>11</a:t>
            </a:fld>
            <a:endParaRPr lang="en-GB"/>
          </a:p>
        </p:txBody>
      </p:sp>
    </p:spTree>
    <p:extLst>
      <p:ext uri="{BB962C8B-B14F-4D97-AF65-F5344CB8AC3E}">
        <p14:creationId xmlns:p14="http://schemas.microsoft.com/office/powerpoint/2010/main" val="210486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F21BC-3D59-B7EF-FC4D-4571DA9D0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FDD70-1A6F-BF36-6AC9-4C07152D3F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5754E-8863-2F93-72B9-1DBA363060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background works best with text heavy sections, with no imagery OR when an Icon is used</a:t>
            </a:r>
          </a:p>
          <a:p>
            <a:endParaRPr lang="en-US"/>
          </a:p>
        </p:txBody>
      </p:sp>
      <p:sp>
        <p:nvSpPr>
          <p:cNvPr id="4" name="Slide Number Placeholder 3">
            <a:extLst>
              <a:ext uri="{FF2B5EF4-FFF2-40B4-BE49-F238E27FC236}">
                <a16:creationId xmlns:a16="http://schemas.microsoft.com/office/drawing/2014/main" id="{C98BC5CF-DE2C-6E4E-A656-B56D01A9AA3F}"/>
              </a:ext>
            </a:extLst>
          </p:cNvPr>
          <p:cNvSpPr>
            <a:spLocks noGrp="1"/>
          </p:cNvSpPr>
          <p:nvPr>
            <p:ph type="sldNum" sz="quarter" idx="5"/>
          </p:nvPr>
        </p:nvSpPr>
        <p:spPr/>
        <p:txBody>
          <a:bodyPr/>
          <a:lstStyle/>
          <a:p>
            <a:fld id="{D46192CE-45DB-B442-A270-E30110EEEBD8}" type="slidenum">
              <a:rPr lang="en-US" smtClean="0"/>
              <a:t>12</a:t>
            </a:fld>
            <a:endParaRPr lang="en-US"/>
          </a:p>
        </p:txBody>
      </p:sp>
    </p:spTree>
    <p:extLst>
      <p:ext uri="{BB962C8B-B14F-4D97-AF65-F5344CB8AC3E}">
        <p14:creationId xmlns:p14="http://schemas.microsoft.com/office/powerpoint/2010/main" val="196026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A0F4-BB72-4A5F-88DA-4FAF0EEF6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EB57F-C379-4DA8-72BD-3CF73A217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8EA86-4DE7-A35C-8F68-BEB6F3F822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background works best with text heavy sections, with no imagery OR when an Icon is used</a:t>
            </a:r>
          </a:p>
          <a:p>
            <a:endParaRPr lang="en-US"/>
          </a:p>
        </p:txBody>
      </p:sp>
      <p:sp>
        <p:nvSpPr>
          <p:cNvPr id="4" name="Slide Number Placeholder 3">
            <a:extLst>
              <a:ext uri="{FF2B5EF4-FFF2-40B4-BE49-F238E27FC236}">
                <a16:creationId xmlns:a16="http://schemas.microsoft.com/office/drawing/2014/main" id="{B4675A42-5B5A-7D79-8CEE-3D9533BA7FDE}"/>
              </a:ext>
            </a:extLst>
          </p:cNvPr>
          <p:cNvSpPr>
            <a:spLocks noGrp="1"/>
          </p:cNvSpPr>
          <p:nvPr>
            <p:ph type="sldNum" sz="quarter" idx="5"/>
          </p:nvPr>
        </p:nvSpPr>
        <p:spPr/>
        <p:txBody>
          <a:bodyPr/>
          <a:lstStyle/>
          <a:p>
            <a:fld id="{D46192CE-45DB-B442-A270-E30110EEEBD8}" type="slidenum">
              <a:rPr lang="en-US" smtClean="0"/>
              <a:t>13</a:t>
            </a:fld>
            <a:endParaRPr lang="en-US"/>
          </a:p>
        </p:txBody>
      </p:sp>
    </p:spTree>
    <p:extLst>
      <p:ext uri="{BB962C8B-B14F-4D97-AF65-F5344CB8AC3E}">
        <p14:creationId xmlns:p14="http://schemas.microsoft.com/office/powerpoint/2010/main" val="404268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when to use this slide background for a call out section and text</a:t>
            </a:r>
          </a:p>
        </p:txBody>
      </p:sp>
      <p:sp>
        <p:nvSpPr>
          <p:cNvPr id="4" name="Slide Number Placeholder 3"/>
          <p:cNvSpPr>
            <a:spLocks noGrp="1"/>
          </p:cNvSpPr>
          <p:nvPr>
            <p:ph type="sldNum" sz="quarter" idx="5"/>
          </p:nvPr>
        </p:nvSpPr>
        <p:spPr/>
        <p:txBody>
          <a:bodyPr/>
          <a:lstStyle/>
          <a:p>
            <a:fld id="{87CEEDE6-A92A-0644-99D9-F2E3FD0A4DB3}" type="slidenum">
              <a:rPr lang="en-US" smtClean="0"/>
              <a:t>3</a:t>
            </a:fld>
            <a:endParaRPr lang="en-US"/>
          </a:p>
        </p:txBody>
      </p:sp>
    </p:spTree>
    <p:extLst>
      <p:ext uri="{BB962C8B-B14F-4D97-AF65-F5344CB8AC3E}">
        <p14:creationId xmlns:p14="http://schemas.microsoft.com/office/powerpoint/2010/main" val="414640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background works best with text heavy sections, with no imagery OR when an Icon is used</a:t>
            </a:r>
          </a:p>
          <a:p>
            <a:endParaRPr lang="en-US"/>
          </a:p>
        </p:txBody>
      </p:sp>
      <p:sp>
        <p:nvSpPr>
          <p:cNvPr id="4" name="Slide Number Placeholder 3"/>
          <p:cNvSpPr>
            <a:spLocks noGrp="1"/>
          </p:cNvSpPr>
          <p:nvPr>
            <p:ph type="sldNum" sz="quarter" idx="5"/>
          </p:nvPr>
        </p:nvSpPr>
        <p:spPr/>
        <p:txBody>
          <a:bodyPr/>
          <a:lstStyle/>
          <a:p>
            <a:fld id="{D46192CE-45DB-B442-A270-E30110EEEBD8}" type="slidenum">
              <a:rPr lang="en-US" smtClean="0"/>
              <a:t>4</a:t>
            </a:fld>
            <a:endParaRPr lang="en-US"/>
          </a:p>
        </p:txBody>
      </p:sp>
    </p:spTree>
    <p:extLst>
      <p:ext uri="{BB962C8B-B14F-4D97-AF65-F5344CB8AC3E}">
        <p14:creationId xmlns:p14="http://schemas.microsoft.com/office/powerpoint/2010/main" val="54465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3BC46-479E-6FED-97DA-2E27B5783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F9BF7-C947-98EF-29B8-0F9D2D6EC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295092-8345-505B-290A-ECA6B45BD2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background works best with text heavy sections, with no imagery OR when an Icon is used</a:t>
            </a:r>
          </a:p>
          <a:p>
            <a:endParaRPr lang="en-US"/>
          </a:p>
        </p:txBody>
      </p:sp>
      <p:sp>
        <p:nvSpPr>
          <p:cNvPr id="4" name="Slide Number Placeholder 3">
            <a:extLst>
              <a:ext uri="{FF2B5EF4-FFF2-40B4-BE49-F238E27FC236}">
                <a16:creationId xmlns:a16="http://schemas.microsoft.com/office/drawing/2014/main" id="{8F3EC97D-09DC-6241-03B5-780FE97FA6EA}"/>
              </a:ext>
            </a:extLst>
          </p:cNvPr>
          <p:cNvSpPr>
            <a:spLocks noGrp="1"/>
          </p:cNvSpPr>
          <p:nvPr>
            <p:ph type="sldNum" sz="quarter" idx="5"/>
          </p:nvPr>
        </p:nvSpPr>
        <p:spPr/>
        <p:txBody>
          <a:bodyPr/>
          <a:lstStyle/>
          <a:p>
            <a:fld id="{D46192CE-45DB-B442-A270-E30110EEEBD8}" type="slidenum">
              <a:rPr lang="en-US" smtClean="0"/>
              <a:t>5</a:t>
            </a:fld>
            <a:endParaRPr lang="en-US"/>
          </a:p>
        </p:txBody>
      </p:sp>
    </p:spTree>
    <p:extLst>
      <p:ext uri="{BB962C8B-B14F-4D97-AF65-F5344CB8AC3E}">
        <p14:creationId xmlns:p14="http://schemas.microsoft.com/office/powerpoint/2010/main" val="424645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6</a:t>
            </a:fld>
            <a:endParaRPr lang="en-GB"/>
          </a:p>
        </p:txBody>
      </p:sp>
    </p:spTree>
    <p:extLst>
      <p:ext uri="{BB962C8B-B14F-4D97-AF65-F5344CB8AC3E}">
        <p14:creationId xmlns:p14="http://schemas.microsoft.com/office/powerpoint/2010/main" val="308489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171BB-71D1-066C-679D-CE60094B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ED763-9B6B-1897-0EEA-7C0A6106F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B1968-9F4E-162B-8E37-AC05F6412D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background works best with text heavy sections, with no imagery OR when an Icon is used</a:t>
            </a:r>
          </a:p>
          <a:p>
            <a:endParaRPr lang="en-US"/>
          </a:p>
        </p:txBody>
      </p:sp>
      <p:sp>
        <p:nvSpPr>
          <p:cNvPr id="4" name="Slide Number Placeholder 3">
            <a:extLst>
              <a:ext uri="{FF2B5EF4-FFF2-40B4-BE49-F238E27FC236}">
                <a16:creationId xmlns:a16="http://schemas.microsoft.com/office/drawing/2014/main" id="{A1D66F55-2301-5C28-2C17-11A894CE6381}"/>
              </a:ext>
            </a:extLst>
          </p:cNvPr>
          <p:cNvSpPr>
            <a:spLocks noGrp="1"/>
          </p:cNvSpPr>
          <p:nvPr>
            <p:ph type="sldNum" sz="quarter" idx="5"/>
          </p:nvPr>
        </p:nvSpPr>
        <p:spPr/>
        <p:txBody>
          <a:bodyPr/>
          <a:lstStyle/>
          <a:p>
            <a:fld id="{D46192CE-45DB-B442-A270-E30110EEEBD8}" type="slidenum">
              <a:rPr lang="en-US" smtClean="0"/>
              <a:t>7</a:t>
            </a:fld>
            <a:endParaRPr lang="en-US"/>
          </a:p>
        </p:txBody>
      </p:sp>
    </p:spTree>
    <p:extLst>
      <p:ext uri="{BB962C8B-B14F-4D97-AF65-F5344CB8AC3E}">
        <p14:creationId xmlns:p14="http://schemas.microsoft.com/office/powerpoint/2010/main" val="1157622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7F314-0D51-4530-7C48-5B28532F0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4A94D-45F4-C3DA-FB69-7EE59003F1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14003-5390-0B1A-4436-98AB2EDA1A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background works best with text heavy sections, with no imagery OR when an Icon is used</a:t>
            </a:r>
          </a:p>
          <a:p>
            <a:endParaRPr lang="en-US"/>
          </a:p>
        </p:txBody>
      </p:sp>
      <p:sp>
        <p:nvSpPr>
          <p:cNvPr id="4" name="Slide Number Placeholder 3">
            <a:extLst>
              <a:ext uri="{FF2B5EF4-FFF2-40B4-BE49-F238E27FC236}">
                <a16:creationId xmlns:a16="http://schemas.microsoft.com/office/drawing/2014/main" id="{D4328C55-519F-C8A6-E82C-0C2CFF24550B}"/>
              </a:ext>
            </a:extLst>
          </p:cNvPr>
          <p:cNvSpPr>
            <a:spLocks noGrp="1"/>
          </p:cNvSpPr>
          <p:nvPr>
            <p:ph type="sldNum" sz="quarter" idx="5"/>
          </p:nvPr>
        </p:nvSpPr>
        <p:spPr/>
        <p:txBody>
          <a:bodyPr/>
          <a:lstStyle/>
          <a:p>
            <a:fld id="{D46192CE-45DB-B442-A270-E30110EEEBD8}" type="slidenum">
              <a:rPr lang="en-US" smtClean="0"/>
              <a:t>8</a:t>
            </a:fld>
            <a:endParaRPr lang="en-US"/>
          </a:p>
        </p:txBody>
      </p:sp>
    </p:spTree>
    <p:extLst>
      <p:ext uri="{BB962C8B-B14F-4D97-AF65-F5344CB8AC3E}">
        <p14:creationId xmlns:p14="http://schemas.microsoft.com/office/powerpoint/2010/main" val="391216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0BA65-BA33-694F-36A7-55E95C2C0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1A3CE-CA56-C8DE-12EE-6F6D57496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45D6B-BF2A-0AC5-9376-F6BF10F36ED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background works best with text heavy sections, with no imagery OR when an Icon is used</a:t>
            </a:r>
          </a:p>
          <a:p>
            <a:endParaRPr lang="en-US"/>
          </a:p>
        </p:txBody>
      </p:sp>
      <p:sp>
        <p:nvSpPr>
          <p:cNvPr id="4" name="Slide Number Placeholder 3">
            <a:extLst>
              <a:ext uri="{FF2B5EF4-FFF2-40B4-BE49-F238E27FC236}">
                <a16:creationId xmlns:a16="http://schemas.microsoft.com/office/drawing/2014/main" id="{051CED2A-D8C8-D9B2-93D2-96F46F8813C1}"/>
              </a:ext>
            </a:extLst>
          </p:cNvPr>
          <p:cNvSpPr>
            <a:spLocks noGrp="1"/>
          </p:cNvSpPr>
          <p:nvPr>
            <p:ph type="sldNum" sz="quarter" idx="5"/>
          </p:nvPr>
        </p:nvSpPr>
        <p:spPr/>
        <p:txBody>
          <a:bodyPr/>
          <a:lstStyle/>
          <a:p>
            <a:fld id="{D46192CE-45DB-B442-A270-E30110EEEBD8}" type="slidenum">
              <a:rPr lang="en-US" smtClean="0"/>
              <a:t>9</a:t>
            </a:fld>
            <a:endParaRPr lang="en-US"/>
          </a:p>
        </p:txBody>
      </p:sp>
    </p:spTree>
    <p:extLst>
      <p:ext uri="{BB962C8B-B14F-4D97-AF65-F5344CB8AC3E}">
        <p14:creationId xmlns:p14="http://schemas.microsoft.com/office/powerpoint/2010/main" val="49731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973E5-DA11-519C-A96F-D1A7C91D5671}"/>
              </a:ext>
            </a:extLst>
          </p:cNvPr>
          <p:cNvPicPr>
            <a:picLocks noChangeAspect="1"/>
          </p:cNvPicPr>
          <p:nvPr userDrawn="1"/>
        </p:nvPicPr>
        <p:blipFill>
          <a:blip r:embed="rId2"/>
          <a:srcRect/>
          <a:stretch/>
        </p:blipFill>
        <p:spPr>
          <a:xfrm>
            <a:off x="-48768" y="-49377"/>
            <a:ext cx="12289536" cy="6956754"/>
          </a:xfrm>
          <a:prstGeom prst="rect">
            <a:avLst/>
          </a:prstGeom>
        </p:spPr>
      </p:pic>
      <p:sp>
        <p:nvSpPr>
          <p:cNvPr id="5" name="Rectangle 4">
            <a:extLst>
              <a:ext uri="{FF2B5EF4-FFF2-40B4-BE49-F238E27FC236}">
                <a16:creationId xmlns:a16="http://schemas.microsoft.com/office/drawing/2014/main" id="{BD231B16-8ACC-F81D-8E60-EA17D8E2B2CD}"/>
              </a:ext>
            </a:extLst>
          </p:cNvPr>
          <p:cNvSpPr/>
          <p:nvPr userDrawn="1"/>
        </p:nvSpPr>
        <p:spPr>
          <a:xfrm>
            <a:off x="421806"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5856063" y="463545"/>
            <a:ext cx="5054686" cy="1914041"/>
          </a:xfrm>
          <a:prstGeom prst="rect">
            <a:avLst/>
          </a:prstGeom>
        </p:spPr>
      </p:pic>
      <p:sp>
        <p:nvSpPr>
          <p:cNvPr id="13" name="Picture Placeholder 12">
            <a:extLst>
              <a:ext uri="{FF2B5EF4-FFF2-40B4-BE49-F238E27FC236}">
                <a16:creationId xmlns:a16="http://schemas.microsoft.com/office/drawing/2014/main" id="{34582C8F-A152-A5C7-47A8-86E0C884D881}"/>
              </a:ext>
            </a:extLst>
          </p:cNvPr>
          <p:cNvSpPr>
            <a:spLocks noGrp="1"/>
          </p:cNvSpPr>
          <p:nvPr>
            <p:ph type="pic" sz="quarter" idx="10"/>
          </p:nvPr>
        </p:nvSpPr>
        <p:spPr>
          <a:xfrm>
            <a:off x="693738" y="609600"/>
            <a:ext cx="5162550" cy="5541963"/>
          </a:xfrm>
        </p:spPr>
        <p:txBody>
          <a:bodyPr/>
          <a:lstStyle/>
          <a:p>
            <a:endParaRPr lang="en-US" dirty="0"/>
          </a:p>
        </p:txBody>
      </p:sp>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6105647" y="2438288"/>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6105646" y="4139966"/>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6105646" y="4827563"/>
            <a:ext cx="4052888" cy="776986"/>
          </a:xfrm>
        </p:spPr>
        <p:txBody>
          <a:bodyPr>
            <a:noAutofit/>
          </a:bodyPr>
          <a:lstStyle>
            <a:lvl1pPr>
              <a:defRPr sz="2000"/>
            </a:lvl1pPr>
          </a:lstStyle>
          <a:p>
            <a:pPr lvl="0"/>
            <a:r>
              <a:rPr lang="en-US" dirty="0"/>
              <a:t>Name -  Roboto regular 20pt</a:t>
            </a:r>
          </a:p>
          <a:p>
            <a:pPr lvl="0"/>
            <a:r>
              <a:rPr lang="en-US" dirty="0"/>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6105646" y="5822386"/>
            <a:ext cx="4052888" cy="322360"/>
          </a:xfrm>
        </p:spPr>
        <p:txBody>
          <a:bodyPr>
            <a:noAutofit/>
          </a:bodyPr>
          <a:lstStyle>
            <a:lvl1pPr>
              <a:defRPr sz="2000"/>
            </a:lvl1pPr>
          </a:lstStyle>
          <a:p>
            <a:pPr lvl="0"/>
            <a:r>
              <a:rPr lang="en-US" dirty="0"/>
              <a:t>Date</a:t>
            </a:r>
          </a:p>
        </p:txBody>
      </p:sp>
    </p:spTree>
    <p:extLst>
      <p:ext uri="{BB962C8B-B14F-4D97-AF65-F5344CB8AC3E}">
        <p14:creationId xmlns:p14="http://schemas.microsoft.com/office/powerpoint/2010/main" val="333216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51D420-3C59-0BDA-A7DE-CF5DF409DE36}"/>
              </a:ext>
            </a:extLst>
          </p:cNvPr>
          <p:cNvPicPr>
            <a:picLocks noChangeAspect="1"/>
          </p:cNvPicPr>
          <p:nvPr userDrawn="1"/>
        </p:nvPicPr>
        <p:blipFill>
          <a:blip r:embed="rId2"/>
          <a:srcRect/>
          <a:stretch/>
        </p:blipFill>
        <p:spPr>
          <a:xfrm>
            <a:off x="-58069" y="-49377"/>
            <a:ext cx="12289536" cy="6956754"/>
          </a:xfrm>
          <a:prstGeom prst="rect">
            <a:avLst/>
          </a:prstGeom>
        </p:spPr>
      </p:pic>
      <p:sp>
        <p:nvSpPr>
          <p:cNvPr id="8" name="Rectangle 7">
            <a:extLst>
              <a:ext uri="{FF2B5EF4-FFF2-40B4-BE49-F238E27FC236}">
                <a16:creationId xmlns:a16="http://schemas.microsoft.com/office/drawing/2014/main" id="{5AD50CF7-9777-C149-D97A-123AD8CF4C98}"/>
              </a:ext>
            </a:extLst>
          </p:cNvPr>
          <p:cNvSpPr/>
          <p:nvPr userDrawn="1"/>
        </p:nvSpPr>
        <p:spPr>
          <a:xfrm>
            <a:off x="412505"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631188" y="366479"/>
            <a:ext cx="7158145" cy="2710551"/>
          </a:xfrm>
          <a:prstGeom prst="rect">
            <a:avLst/>
          </a:prstGeom>
        </p:spPr>
      </p:pic>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900771" y="2925456"/>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dirty="0"/>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894029" y="4067738"/>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dirty="0"/>
              <a:t>Subtitle – Rajdhani regular 32pt</a:t>
            </a:r>
          </a:p>
          <a:p>
            <a:pPr lvl="1"/>
            <a:endParaRPr lang="en-US" dirty="0"/>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894029" y="4755335"/>
            <a:ext cx="4052888" cy="776986"/>
          </a:xfrm>
        </p:spPr>
        <p:txBody>
          <a:bodyPr/>
          <a:lstStyle>
            <a:lvl1pPr>
              <a:defRPr sz="2000"/>
            </a:lvl1pPr>
          </a:lstStyle>
          <a:p>
            <a:pPr lvl="0"/>
            <a:r>
              <a:rPr lang="en-US" dirty="0"/>
              <a:t>Name -  Roboto regular 20pt</a:t>
            </a:r>
          </a:p>
          <a:p>
            <a:pPr lvl="0"/>
            <a:r>
              <a:rPr lang="en-US" dirty="0"/>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894029" y="5750158"/>
            <a:ext cx="4052888" cy="322360"/>
          </a:xfrm>
        </p:spPr>
        <p:txBody>
          <a:bodyPr>
            <a:noAutofit/>
          </a:bodyPr>
          <a:lstStyle>
            <a:lvl1pPr>
              <a:defRPr sz="2000"/>
            </a:lvl1pPr>
          </a:lstStyle>
          <a:p>
            <a:pPr lvl="0"/>
            <a:r>
              <a:rPr lang="en-US" dirty="0"/>
              <a:t>Date</a:t>
            </a:r>
          </a:p>
        </p:txBody>
      </p:sp>
      <p:pic>
        <p:nvPicPr>
          <p:cNvPr id="6" name="Picture 5" descr="A logo with lines and dots&#10;&#10;Description automatically generated">
            <a:extLst>
              <a:ext uri="{FF2B5EF4-FFF2-40B4-BE49-F238E27FC236}">
                <a16:creationId xmlns:a16="http://schemas.microsoft.com/office/drawing/2014/main" id="{C71B7AFF-7F85-2F1A-1AF5-194FA2E0A1DA}"/>
              </a:ext>
            </a:extLst>
          </p:cNvPr>
          <p:cNvPicPr>
            <a:picLocks noChangeAspect="1"/>
          </p:cNvPicPr>
          <p:nvPr userDrawn="1"/>
        </p:nvPicPr>
        <p:blipFill rotWithShape="1">
          <a:blip r:embed="rId4">
            <a:alphaModFix amt="15000"/>
          </a:blip>
          <a:srcRect l="10315" t="21080" r="45673" b="27533"/>
          <a:stretch/>
        </p:blipFill>
        <p:spPr>
          <a:xfrm>
            <a:off x="7597745" y="402842"/>
            <a:ext cx="4181749" cy="5901981"/>
          </a:xfrm>
          <a:prstGeom prst="rect">
            <a:avLst/>
          </a:prstGeom>
        </p:spPr>
      </p:pic>
    </p:spTree>
    <p:extLst>
      <p:ext uri="{BB962C8B-B14F-4D97-AF65-F5344CB8AC3E}">
        <p14:creationId xmlns:p14="http://schemas.microsoft.com/office/powerpoint/2010/main" val="5929658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D53FE-C189-4D65-297F-1BE50C022828}"/>
              </a:ext>
            </a:extLst>
          </p:cNvPr>
          <p:cNvPicPr>
            <a:picLocks noChangeAspect="1"/>
          </p:cNvPicPr>
          <p:nvPr userDrawn="1"/>
        </p:nvPicPr>
        <p:blipFill>
          <a:blip r:embed="rId2"/>
          <a:srcRect/>
          <a:stretch/>
        </p:blipFill>
        <p:spPr>
          <a:xfrm>
            <a:off x="-48768" y="-49377"/>
            <a:ext cx="12289536" cy="6956754"/>
          </a:xfrm>
          <a:prstGeom prst="rect">
            <a:avLst/>
          </a:prstGeom>
        </p:spPr>
      </p:pic>
      <p:sp>
        <p:nvSpPr>
          <p:cNvPr id="15" name="Rectangle 14">
            <a:extLst>
              <a:ext uri="{FF2B5EF4-FFF2-40B4-BE49-F238E27FC236}">
                <a16:creationId xmlns:a16="http://schemas.microsoft.com/office/drawing/2014/main" id="{5459B324-8C02-0363-F2A7-7E8473D7759E}"/>
              </a:ext>
            </a:extLst>
          </p:cNvPr>
          <p:cNvSpPr/>
          <p:nvPr userDrawn="1"/>
        </p:nvSpPr>
        <p:spPr>
          <a:xfrm>
            <a:off x="412505" y="402843"/>
            <a:ext cx="11366989" cy="5819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16" name="Rectangle 15">
            <a:extLst>
              <a:ext uri="{FF2B5EF4-FFF2-40B4-BE49-F238E27FC236}">
                <a16:creationId xmlns:a16="http://schemas.microsoft.com/office/drawing/2014/main" id="{92A686F9-D7B8-EF45-BFE4-780B08F7E9B7}"/>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8">
            <a:extLst>
              <a:ext uri="{FF2B5EF4-FFF2-40B4-BE49-F238E27FC236}">
                <a16:creationId xmlns:a16="http://schemas.microsoft.com/office/drawing/2014/main" id="{363E5F84-0B8D-05B4-F367-2004E46752D0}"/>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18" name="Straight Connector 17">
            <a:extLst>
              <a:ext uri="{FF2B5EF4-FFF2-40B4-BE49-F238E27FC236}">
                <a16:creationId xmlns:a16="http://schemas.microsoft.com/office/drawing/2014/main" id="{A9CF36D5-2EC5-C8F6-EFEF-DB24CA3A8CE2}"/>
              </a:ext>
            </a:extLst>
          </p:cNvPr>
          <p:cNvCxnSpPr>
            <a:cxnSpLocks/>
          </p:cNvCxnSpPr>
          <p:nvPr userDrawn="1"/>
        </p:nvCxnSpPr>
        <p:spPr>
          <a:xfrm flipV="1">
            <a:off x="6096000" y="6397210"/>
            <a:ext cx="0" cy="613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0CE9F3E-7185-9BA0-2813-1F400A3E3856}"/>
              </a:ext>
            </a:extLst>
          </p:cNvPr>
          <p:cNvSpPr/>
          <p:nvPr userDrawn="1"/>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46E5B10-F23E-FF10-A77D-D114BF73B0F6}"/>
              </a:ext>
            </a:extLst>
          </p:cNvPr>
          <p:cNvPicPr>
            <a:picLocks noChangeAspect="1"/>
          </p:cNvPicPr>
          <p:nvPr userDrawn="1"/>
        </p:nvPicPr>
        <p:blipFill>
          <a:blip r:embed="rId3"/>
          <a:srcRect/>
          <a:stretch/>
        </p:blipFill>
        <p:spPr>
          <a:xfrm>
            <a:off x="3954105" y="6304824"/>
            <a:ext cx="1460852" cy="553176"/>
          </a:xfrm>
          <a:prstGeom prst="rect">
            <a:avLst/>
          </a:prstGeom>
        </p:spPr>
      </p:pic>
      <p:sp>
        <p:nvSpPr>
          <p:cNvPr id="21" name="TextBox 20">
            <a:extLst>
              <a:ext uri="{FF2B5EF4-FFF2-40B4-BE49-F238E27FC236}">
                <a16:creationId xmlns:a16="http://schemas.microsoft.com/office/drawing/2014/main" id="{09AAFC26-9EC9-5D04-55A0-1E61D964EFC5}"/>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62BBA9D2-5D31-A98F-B3D2-DE64B6FBC6A9}"/>
              </a:ext>
            </a:extLst>
          </p:cNvPr>
          <p:cNvSpPr>
            <a:spLocks noGrp="1"/>
          </p:cNvSpPr>
          <p:nvPr>
            <p:ph type="body" sz="quarter" idx="10" hasCustomPrompt="1"/>
          </p:nvPr>
        </p:nvSpPr>
        <p:spPr>
          <a:xfrm>
            <a:off x="685800" y="695980"/>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084831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93F0D-1365-B6DA-7695-693977AB9AF8}"/>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8">
            <a:extLst>
              <a:ext uri="{FF2B5EF4-FFF2-40B4-BE49-F238E27FC236}">
                <a16:creationId xmlns:a16="http://schemas.microsoft.com/office/drawing/2014/main" id="{F1D88A22-2044-F4FD-8192-9F884EAFBD76}"/>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FA6D4C0A-18B5-F947-6855-19296F082836}"/>
              </a:ext>
            </a:extLst>
          </p:cNvPr>
          <p:cNvCxnSpPr>
            <a:cxnSpLocks/>
          </p:cNvCxnSpPr>
          <p:nvPr userDrawn="1"/>
        </p:nvCxnSpPr>
        <p:spPr>
          <a:xfrm flipV="1">
            <a:off x="6096000" y="6382696"/>
            <a:ext cx="0" cy="475307"/>
          </a:xfrm>
          <a:prstGeom prst="line">
            <a:avLst/>
          </a:prstGeom>
          <a:ln w="57150">
            <a:solidFill>
              <a:srgbClr val="28798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9912442-51C8-57D1-295D-DC05303CC1AF}"/>
              </a:ext>
            </a:extLst>
          </p:cNvPr>
          <p:cNvSpPr/>
          <p:nvPr userDrawn="1"/>
        </p:nvSpPr>
        <p:spPr>
          <a:xfrm>
            <a:off x="6023540" y="6310232"/>
            <a:ext cx="144925" cy="144925"/>
          </a:xfrm>
          <a:prstGeom prst="ellipse">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287E82-8360-73BA-D5D8-A9183CEE32F6}"/>
              </a:ext>
            </a:extLst>
          </p:cNvPr>
          <p:cNvPicPr>
            <a:picLocks noChangeAspect="1"/>
          </p:cNvPicPr>
          <p:nvPr userDrawn="1"/>
        </p:nvPicPr>
        <p:blipFill>
          <a:blip r:embed="rId2"/>
          <a:stretch>
            <a:fillRect/>
          </a:stretch>
        </p:blipFill>
        <p:spPr>
          <a:xfrm>
            <a:off x="4019344" y="6387902"/>
            <a:ext cx="1321480" cy="382330"/>
          </a:xfrm>
          <a:prstGeom prst="rect">
            <a:avLst/>
          </a:prstGeom>
        </p:spPr>
      </p:pic>
      <p:sp>
        <p:nvSpPr>
          <p:cNvPr id="12" name="TextBox 11">
            <a:extLst>
              <a:ext uri="{FF2B5EF4-FFF2-40B4-BE49-F238E27FC236}">
                <a16:creationId xmlns:a16="http://schemas.microsoft.com/office/drawing/2014/main" id="{9D953EF7-32CA-79CB-911B-27E9E64C5B7A}"/>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rgbClr val="404042"/>
                </a:solidFill>
                <a:latin typeface="Roboto" panose="02000000000000000000" pitchFamily="2" charset="0"/>
                <a:ea typeface="Roboto" panose="02000000000000000000" pitchFamily="2" charset="0"/>
              </a:rPr>
              <a:t>vita.virginia.gov</a:t>
            </a:r>
            <a:endParaRPr lang="en-US" sz="1200">
              <a:solidFill>
                <a:srgbClr val="404042"/>
              </a:solidFill>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6873EFF7-D240-103B-8739-5DB0FA04E56F}"/>
              </a:ext>
            </a:extLst>
          </p:cNvPr>
          <p:cNvGrpSpPr/>
          <p:nvPr userDrawn="1"/>
        </p:nvGrpSpPr>
        <p:grpSpPr>
          <a:xfrm>
            <a:off x="193575" y="551543"/>
            <a:ext cx="11800030" cy="6066971"/>
            <a:chOff x="193575" y="551543"/>
            <a:chExt cx="11800030" cy="6066971"/>
          </a:xfrm>
        </p:grpSpPr>
        <p:cxnSp>
          <p:nvCxnSpPr>
            <p:cNvPr id="14" name="Straight Connector 13">
              <a:extLst>
                <a:ext uri="{FF2B5EF4-FFF2-40B4-BE49-F238E27FC236}">
                  <a16:creationId xmlns:a16="http://schemas.microsoft.com/office/drawing/2014/main" id="{C79468A9-5793-C68A-AF8F-B1347DB9033E}"/>
                </a:ext>
              </a:extLst>
            </p:cNvPr>
            <p:cNvCxnSpPr>
              <a:cxnSpLocks/>
            </p:cNvCxnSpPr>
            <p:nvPr/>
          </p:nvCxnSpPr>
          <p:spPr>
            <a:xfrm flipH="1">
              <a:off x="193575" y="551543"/>
              <a:ext cx="227339"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22424D-8900-DE69-70CF-C0CED7B7E224}"/>
                </a:ext>
              </a:extLst>
            </p:cNvPr>
            <p:cNvCxnSpPr/>
            <p:nvPr/>
          </p:nvCxnSpPr>
          <p:spPr>
            <a:xfrm>
              <a:off x="203200"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A2EA7-A09C-2E0E-2576-57E6FF34A3E8}"/>
                </a:ext>
              </a:extLst>
            </p:cNvPr>
            <p:cNvCxnSpPr>
              <a:cxnSpLocks/>
            </p:cNvCxnSpPr>
            <p:nvPr/>
          </p:nvCxnSpPr>
          <p:spPr>
            <a:xfrm flipH="1">
              <a:off x="193575" y="6618514"/>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ACE37A-D4B9-5C5F-43B7-6AB9C809E47B}"/>
                </a:ext>
              </a:extLst>
            </p:cNvPr>
            <p:cNvCxnSpPr>
              <a:cxnSpLocks/>
            </p:cNvCxnSpPr>
            <p:nvPr/>
          </p:nvCxnSpPr>
          <p:spPr>
            <a:xfrm flipH="1">
              <a:off x="8808713" y="6613242"/>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3982C1-93DD-DF02-8359-956D15224C7F}"/>
                </a:ext>
              </a:extLst>
            </p:cNvPr>
            <p:cNvCxnSpPr/>
            <p:nvPr/>
          </p:nvCxnSpPr>
          <p:spPr>
            <a:xfrm>
              <a:off x="11980715"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C86FB-1E94-3AED-0C74-E2309559B4B3}"/>
                </a:ext>
              </a:extLst>
            </p:cNvPr>
            <p:cNvCxnSpPr>
              <a:cxnSpLocks/>
            </p:cNvCxnSpPr>
            <p:nvPr/>
          </p:nvCxnSpPr>
          <p:spPr>
            <a:xfrm flipH="1">
              <a:off x="11824023" y="551543"/>
              <a:ext cx="16958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grpSp>
      <p:sp>
        <p:nvSpPr>
          <p:cNvPr id="2" name="Text Placeholder 3">
            <a:extLst>
              <a:ext uri="{FF2B5EF4-FFF2-40B4-BE49-F238E27FC236}">
                <a16:creationId xmlns:a16="http://schemas.microsoft.com/office/drawing/2014/main" id="{FCC791E5-B9E2-CB6D-36B8-9D321D297C1A}"/>
              </a:ext>
            </a:extLst>
          </p:cNvPr>
          <p:cNvSpPr>
            <a:spLocks noGrp="1"/>
          </p:cNvSpPr>
          <p:nvPr>
            <p:ph type="body" sz="quarter" idx="10" hasCustomPrompt="1"/>
          </p:nvPr>
        </p:nvSpPr>
        <p:spPr>
          <a:xfrm>
            <a:off x="622134" y="384446"/>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31355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4FFE4-6E9D-0215-09CA-B5D69762003D}"/>
              </a:ext>
            </a:extLst>
          </p:cNvPr>
          <p:cNvPicPr>
            <a:picLocks noChangeAspect="1"/>
          </p:cNvPicPr>
          <p:nvPr userDrawn="1"/>
        </p:nvPicPr>
        <p:blipFill>
          <a:blip r:embed="rId2"/>
          <a:stretch>
            <a:fillRect/>
          </a:stretch>
        </p:blipFill>
        <p:spPr>
          <a:xfrm>
            <a:off x="5627954" y="-131988"/>
            <a:ext cx="6798250" cy="7121976"/>
          </a:xfrm>
          <a:prstGeom prst="rect">
            <a:avLst/>
          </a:prstGeom>
        </p:spPr>
      </p:pic>
      <p:pic>
        <p:nvPicPr>
          <p:cNvPr id="7" name="Picture 6">
            <a:extLst>
              <a:ext uri="{FF2B5EF4-FFF2-40B4-BE49-F238E27FC236}">
                <a16:creationId xmlns:a16="http://schemas.microsoft.com/office/drawing/2014/main" id="{E93706E4-507A-5984-E70B-ADFB4BC017E2}"/>
              </a:ext>
            </a:extLst>
          </p:cNvPr>
          <p:cNvPicPr>
            <a:picLocks noChangeAspect="1"/>
          </p:cNvPicPr>
          <p:nvPr userDrawn="1"/>
        </p:nvPicPr>
        <p:blipFill>
          <a:blip r:embed="rId3">
            <a:lum contrast="20000"/>
          </a:blip>
          <a:stretch>
            <a:fillRect/>
          </a:stretch>
        </p:blipFill>
        <p:spPr>
          <a:xfrm flipH="1">
            <a:off x="-188884" y="-85725"/>
            <a:ext cx="10281883" cy="7029450"/>
          </a:xfrm>
          <a:prstGeom prst="rect">
            <a:avLst/>
          </a:prstGeom>
        </p:spPr>
      </p:pic>
    </p:spTree>
    <p:extLst>
      <p:ext uri="{BB962C8B-B14F-4D97-AF65-F5344CB8AC3E}">
        <p14:creationId xmlns:p14="http://schemas.microsoft.com/office/powerpoint/2010/main" val="11871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89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8E5AB-6A76-9B41-C9C2-2C20E5045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F19C9-7866-C932-5463-0BAF28814AB8}"/>
              </a:ext>
            </a:extLst>
          </p:cNvPr>
          <p:cNvSpPr>
            <a:spLocks noGrp="1"/>
          </p:cNvSpPr>
          <p:nvPr>
            <p:ph type="body" idx="1"/>
          </p:nvPr>
        </p:nvSpPr>
        <p:spPr>
          <a:xfrm>
            <a:off x="6243144" y="1825625"/>
            <a:ext cx="5110655" cy="4351338"/>
          </a:xfrm>
          <a:prstGeom prst="rect">
            <a:avLst/>
          </a:prstGeom>
        </p:spPr>
        <p:txBody>
          <a:bodyPr vert="horz" lIns="91440" tIns="45720" rIns="91440" bIns="45720" rtlCol="0">
            <a:normAutofit/>
          </a:bodyPr>
          <a:lstStyle/>
          <a:p>
            <a:r>
              <a:rPr lang="en-US" sz="2800" b="1" u="none" strike="noStrike" dirty="0">
                <a:solidFill>
                  <a:srgbClr val="414042"/>
                </a:solidFill>
                <a:effectLst/>
                <a:latin typeface="Rajdhani" panose="02000000000000000000" pitchFamily="2" charset="77"/>
                <a:cs typeface="Rajdhani" panose="02000000000000000000" pitchFamily="2" charset="77"/>
              </a:rPr>
              <a:t>Title- Rajdhani 36pt</a:t>
            </a:r>
            <a:endParaRPr lang="en-US" sz="1200" b="1" dirty="0">
              <a:solidFill>
                <a:srgbClr val="414042"/>
              </a:solidFill>
              <a:latin typeface="Rajdhani" panose="02000000000000000000" pitchFamily="2" charset="77"/>
              <a:cs typeface="Rajdhani" panose="02000000000000000000" pitchFamily="2" charset="77"/>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CD76A3-FD2F-E598-2AA8-5D7F373DF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1F82-4CF7-B14E-A36B-E97882721B01}" type="datetimeFigureOut">
              <a:rPr lang="en-US" smtClean="0"/>
              <a:t>4/29/2024</a:t>
            </a:fld>
            <a:endParaRPr lang="en-US"/>
          </a:p>
        </p:txBody>
      </p:sp>
      <p:sp>
        <p:nvSpPr>
          <p:cNvPr id="5" name="Footer Placeholder 4">
            <a:extLst>
              <a:ext uri="{FF2B5EF4-FFF2-40B4-BE49-F238E27FC236}">
                <a16:creationId xmlns:a16="http://schemas.microsoft.com/office/drawing/2014/main" id="{A57D54DC-D535-8602-CDBE-CABBEA721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6B318-614B-EF07-0E40-9050CD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AE36-7C57-5049-A884-C0AA41E6D933}" type="slidenum">
              <a:rPr lang="en-US" smtClean="0"/>
              <a:t>‹#›</a:t>
            </a:fld>
            <a:endParaRPr lang="en-US"/>
          </a:p>
        </p:txBody>
      </p:sp>
    </p:spTree>
    <p:extLst>
      <p:ext uri="{BB962C8B-B14F-4D97-AF65-F5344CB8AC3E}">
        <p14:creationId xmlns:p14="http://schemas.microsoft.com/office/powerpoint/2010/main" val="369371760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Clr>
          <a:srgbClr val="920075"/>
        </a:buClr>
        <a:buFont typeface="Arial" panose="020B0604020202020204" pitchFamily="34" charset="0"/>
        <a:buNone/>
        <a:defRPr sz="1800" kern="1200">
          <a:solidFill>
            <a:srgbClr val="41404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w3.org/WAI/WCAG22/Techniques/#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B8F47D-265C-FE4C-5E7E-9CC627CDF1B4}"/>
              </a:ext>
            </a:extLst>
          </p:cNvPr>
          <p:cNvSpPr txBox="1"/>
          <p:nvPr/>
        </p:nvSpPr>
        <p:spPr>
          <a:xfrm>
            <a:off x="1256696" y="3006167"/>
            <a:ext cx="1535932" cy="646331"/>
          </a:xfrm>
          <a:prstGeom prst="rect">
            <a:avLst/>
          </a:prstGeom>
          <a:noFill/>
        </p:spPr>
        <p:txBody>
          <a:bodyPr wrap="square" rtlCol="0">
            <a:spAutoFit/>
          </a:bodyPr>
          <a:lstStyle/>
          <a:p>
            <a:r>
              <a:rPr lang="en-US" sz="3600" u="none" strike="noStrike">
                <a:solidFill>
                  <a:schemeClr val="bg1"/>
                </a:solidFill>
                <a:effectLst/>
                <a:latin typeface="Rajdhani" panose="02000000000000000000" pitchFamily="2" charset="77"/>
                <a:cs typeface="Rajdhani" panose="02000000000000000000" pitchFamily="2" charset="77"/>
              </a:rPr>
              <a:t>IMAGE</a:t>
            </a:r>
            <a:endParaRPr lang="en-US" sz="1600">
              <a:solidFill>
                <a:schemeClr val="bg1"/>
              </a:solidFill>
              <a:latin typeface="Rajdhani" panose="02000000000000000000" pitchFamily="2" charset="77"/>
              <a:cs typeface="Rajdhani" panose="02000000000000000000" pitchFamily="2" charset="77"/>
            </a:endParaRPr>
          </a:p>
        </p:txBody>
      </p:sp>
      <p:sp>
        <p:nvSpPr>
          <p:cNvPr id="9" name="Text Placeholder 8">
            <a:extLst>
              <a:ext uri="{FF2B5EF4-FFF2-40B4-BE49-F238E27FC236}">
                <a16:creationId xmlns:a16="http://schemas.microsoft.com/office/drawing/2014/main" id="{7399B764-445D-B882-5C59-0BB35D0677B3}"/>
              </a:ext>
            </a:extLst>
          </p:cNvPr>
          <p:cNvSpPr>
            <a:spLocks noGrp="1"/>
          </p:cNvSpPr>
          <p:nvPr>
            <p:ph type="body" sz="quarter" idx="12"/>
          </p:nvPr>
        </p:nvSpPr>
        <p:spPr/>
        <p:txBody>
          <a:bodyPr vert="horz" lIns="91440" tIns="45720" rIns="91440" bIns="45720" rtlCol="0" anchor="t">
            <a:normAutofit/>
          </a:bodyPr>
          <a:lstStyle/>
          <a:p>
            <a:r>
              <a:rPr lang="en-US" dirty="0">
                <a:latin typeface="Rajdhani"/>
                <a:ea typeface="Roboto"/>
              </a:rPr>
              <a:t>PDF Accessibility 101</a:t>
            </a:r>
            <a:endParaRPr lang="en-US" dirty="0"/>
          </a:p>
        </p:txBody>
      </p:sp>
      <p:sp>
        <p:nvSpPr>
          <p:cNvPr id="10" name="Text Placeholder 9">
            <a:extLst>
              <a:ext uri="{FF2B5EF4-FFF2-40B4-BE49-F238E27FC236}">
                <a16:creationId xmlns:a16="http://schemas.microsoft.com/office/drawing/2014/main" id="{1B004BB7-1429-4C4D-AB1D-FB87AA645A3A}"/>
              </a:ext>
            </a:extLst>
          </p:cNvPr>
          <p:cNvSpPr>
            <a:spLocks noGrp="1"/>
          </p:cNvSpPr>
          <p:nvPr>
            <p:ph type="body" sz="quarter" idx="13"/>
          </p:nvPr>
        </p:nvSpPr>
        <p:spPr>
          <a:xfrm>
            <a:off x="899321" y="3575613"/>
            <a:ext cx="5492052" cy="446087"/>
          </a:xfrm>
        </p:spPr>
        <p:txBody>
          <a:bodyPr vert="horz" lIns="91440" tIns="45720" rIns="91440" bIns="45720" rtlCol="0" anchor="t">
            <a:normAutofit fontScale="92500" lnSpcReduction="20000"/>
          </a:bodyPr>
          <a:lstStyle/>
          <a:p>
            <a:r>
              <a:rPr lang="en-US" dirty="0">
                <a:latin typeface="Rajdhani"/>
                <a:ea typeface="Roboto"/>
              </a:rPr>
              <a:t>What it is and how to do it</a:t>
            </a:r>
          </a:p>
        </p:txBody>
      </p:sp>
      <p:sp>
        <p:nvSpPr>
          <p:cNvPr id="12" name="Text Placeholder 11">
            <a:extLst>
              <a:ext uri="{FF2B5EF4-FFF2-40B4-BE49-F238E27FC236}">
                <a16:creationId xmlns:a16="http://schemas.microsoft.com/office/drawing/2014/main" id="{55753969-A3BD-83AF-7FE4-8C330BB6994E}"/>
              </a:ext>
            </a:extLst>
          </p:cNvPr>
          <p:cNvSpPr>
            <a:spLocks noGrp="1"/>
          </p:cNvSpPr>
          <p:nvPr>
            <p:ph type="body" sz="quarter" idx="14"/>
          </p:nvPr>
        </p:nvSpPr>
        <p:spPr/>
        <p:txBody>
          <a:bodyPr vert="horz" lIns="91440" tIns="45720" rIns="91440" bIns="45720" rtlCol="0" anchor="t">
            <a:normAutofit/>
          </a:bodyPr>
          <a:lstStyle/>
          <a:p>
            <a:r>
              <a:rPr lang="en-US" dirty="0">
                <a:latin typeface="Roboto"/>
                <a:ea typeface="Roboto"/>
                <a:cs typeface="Roboto"/>
              </a:rPr>
              <a:t>Michelle Pinsky, UX Designer</a:t>
            </a:r>
            <a:endParaRPr lang="en-US" dirty="0"/>
          </a:p>
        </p:txBody>
      </p:sp>
      <p:sp>
        <p:nvSpPr>
          <p:cNvPr id="14" name="Text Placeholder 13">
            <a:extLst>
              <a:ext uri="{FF2B5EF4-FFF2-40B4-BE49-F238E27FC236}">
                <a16:creationId xmlns:a16="http://schemas.microsoft.com/office/drawing/2014/main" id="{1C737ABC-1A9D-B2EA-B60B-C7E539F4C9CD}"/>
              </a:ext>
            </a:extLst>
          </p:cNvPr>
          <p:cNvSpPr>
            <a:spLocks noGrp="1"/>
          </p:cNvSpPr>
          <p:nvPr>
            <p:ph type="body" sz="quarter" idx="15"/>
          </p:nvPr>
        </p:nvSpPr>
        <p:spPr/>
        <p:txBody>
          <a:bodyPr vert="horz" lIns="91440" tIns="45720" rIns="91440" bIns="45720" rtlCol="0" anchor="t">
            <a:normAutofit fontScale="92500" lnSpcReduction="20000"/>
          </a:bodyPr>
          <a:lstStyle/>
          <a:p>
            <a:r>
              <a:rPr lang="en-US" dirty="0">
                <a:latin typeface="Roboto"/>
                <a:ea typeface="Roboto"/>
                <a:cs typeface="Roboto"/>
              </a:rPr>
              <a:t>January 18, 2024</a:t>
            </a:r>
            <a:endParaRPr lang="en-US" dirty="0"/>
          </a:p>
        </p:txBody>
      </p:sp>
    </p:spTree>
    <p:extLst>
      <p:ext uri="{BB962C8B-B14F-4D97-AF65-F5344CB8AC3E}">
        <p14:creationId xmlns:p14="http://schemas.microsoft.com/office/powerpoint/2010/main" val="219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6EEC1-0C08-6E28-71AA-FA6C2DFD5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27061-4D5E-8921-5483-6BA53C985DC3}"/>
              </a:ext>
            </a:extLst>
          </p:cNvPr>
          <p:cNvSpPr>
            <a:spLocks noGrp="1"/>
          </p:cNvSpPr>
          <p:nvPr>
            <p:ph type="title" idx="4294967295"/>
          </p:nvPr>
        </p:nvSpPr>
        <p:spPr>
          <a:xfrm>
            <a:off x="487012" y="1674813"/>
            <a:ext cx="9795226" cy="1897062"/>
          </a:xfrm>
        </p:spPr>
        <p:txBody>
          <a:bodyPr rtlCol="0">
            <a:noAutofit/>
          </a:bodyPr>
          <a:lstStyle/>
          <a:p>
            <a:r>
              <a:rPr lang="en-US" sz="7200" dirty="0">
                <a:solidFill>
                  <a:srgbClr val="005E6E"/>
                </a:solidFill>
                <a:latin typeface="Rajdhani"/>
                <a:ea typeface="Roboto"/>
              </a:rPr>
              <a:t>Neat! I'm ready!</a:t>
            </a:r>
            <a:endParaRPr lang="en-US" dirty="0"/>
          </a:p>
        </p:txBody>
      </p:sp>
      <p:sp>
        <p:nvSpPr>
          <p:cNvPr id="3" name="Title 1">
            <a:extLst>
              <a:ext uri="{FF2B5EF4-FFF2-40B4-BE49-F238E27FC236}">
                <a16:creationId xmlns:a16="http://schemas.microsoft.com/office/drawing/2014/main" id="{B4997018-C57B-3726-3837-6D4992C07AA6}"/>
              </a:ext>
            </a:extLst>
          </p:cNvPr>
          <p:cNvSpPr txBox="1">
            <a:spLocks/>
          </p:cNvSpPr>
          <p:nvPr/>
        </p:nvSpPr>
        <p:spPr>
          <a:xfrm>
            <a:off x="487012" y="3318945"/>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dirty="0">
                <a:solidFill>
                  <a:srgbClr val="920075"/>
                </a:solidFill>
                <a:latin typeface="Roboto Medium"/>
                <a:ea typeface="Roboto Medium"/>
                <a:cs typeface="Roboto Medium"/>
              </a:rPr>
              <a:t>Awesome, let's tag a PDF!</a:t>
            </a:r>
            <a:endParaRPr lang="en-US" dirty="0"/>
          </a:p>
        </p:txBody>
      </p:sp>
    </p:spTree>
    <p:extLst>
      <p:ext uri="{BB962C8B-B14F-4D97-AF65-F5344CB8AC3E}">
        <p14:creationId xmlns:p14="http://schemas.microsoft.com/office/powerpoint/2010/main" val="14153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0C699-2B96-54E1-A281-AF0C41B6F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FA24D-7703-FEB5-F484-62935A3C0270}"/>
              </a:ext>
            </a:extLst>
          </p:cNvPr>
          <p:cNvSpPr>
            <a:spLocks noGrp="1"/>
          </p:cNvSpPr>
          <p:nvPr>
            <p:ph type="title" idx="4294967295"/>
          </p:nvPr>
        </p:nvSpPr>
        <p:spPr>
          <a:xfrm>
            <a:off x="487012" y="1084263"/>
            <a:ext cx="9795226" cy="1897062"/>
          </a:xfrm>
        </p:spPr>
        <p:txBody>
          <a:bodyPr rtlCol="0">
            <a:noAutofit/>
          </a:bodyPr>
          <a:lstStyle/>
          <a:p>
            <a:r>
              <a:rPr lang="en-US" sz="7200" dirty="0">
                <a:solidFill>
                  <a:srgbClr val="005E6E"/>
                </a:solidFill>
                <a:latin typeface="Rajdhani"/>
                <a:ea typeface="Roboto"/>
              </a:rPr>
              <a:t>Wait! What About...</a:t>
            </a:r>
            <a:endParaRPr lang="en-US" dirty="0"/>
          </a:p>
        </p:txBody>
      </p:sp>
      <p:sp>
        <p:nvSpPr>
          <p:cNvPr id="3" name="Title 1">
            <a:extLst>
              <a:ext uri="{FF2B5EF4-FFF2-40B4-BE49-F238E27FC236}">
                <a16:creationId xmlns:a16="http://schemas.microsoft.com/office/drawing/2014/main" id="{AFB98C4A-DB5C-2E22-C1D2-1D376F2B158E}"/>
              </a:ext>
            </a:extLst>
          </p:cNvPr>
          <p:cNvSpPr txBox="1">
            <a:spLocks/>
          </p:cNvSpPr>
          <p:nvPr/>
        </p:nvSpPr>
        <p:spPr>
          <a:xfrm>
            <a:off x="487012" y="2728395"/>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dirty="0">
                <a:solidFill>
                  <a:srgbClr val="920075"/>
                </a:solidFill>
                <a:latin typeface="Roboto Medium"/>
                <a:ea typeface="Roboto Medium"/>
                <a:cs typeface="Roboto Medium"/>
              </a:rPr>
              <a:t>Do you have a PDF you want</a:t>
            </a:r>
            <a:br>
              <a:rPr lang="en-US" sz="4000" dirty="0">
                <a:solidFill>
                  <a:srgbClr val="920075"/>
                </a:solidFill>
                <a:latin typeface="Roboto Medium"/>
                <a:ea typeface="Roboto Medium"/>
                <a:cs typeface="Roboto Medium"/>
              </a:rPr>
            </a:br>
            <a:r>
              <a:rPr lang="en-US" sz="4000" dirty="0">
                <a:solidFill>
                  <a:srgbClr val="920075"/>
                </a:solidFill>
                <a:latin typeface="Roboto Medium"/>
                <a:ea typeface="Roboto Medium"/>
                <a:cs typeface="Roboto Medium"/>
              </a:rPr>
              <a:t>to workshop through?</a:t>
            </a:r>
          </a:p>
          <a:p>
            <a:endParaRPr lang="en-US" sz="4000" dirty="0">
              <a:solidFill>
                <a:srgbClr val="920075"/>
              </a:solidFill>
              <a:latin typeface="Roboto Medium"/>
              <a:ea typeface="Roboto Medium"/>
              <a:cs typeface="Roboto Medium"/>
            </a:endParaRPr>
          </a:p>
          <a:p>
            <a:r>
              <a:rPr lang="en-US" sz="4000" dirty="0">
                <a:solidFill>
                  <a:srgbClr val="920075"/>
                </a:solidFill>
                <a:latin typeface="Roboto Medium"/>
                <a:ea typeface="Roboto Medium"/>
                <a:cs typeface="Roboto Medium"/>
              </a:rPr>
              <a:t>Stick it in the chat!</a:t>
            </a:r>
          </a:p>
        </p:txBody>
      </p:sp>
    </p:spTree>
    <p:extLst>
      <p:ext uri="{BB962C8B-B14F-4D97-AF65-F5344CB8AC3E}">
        <p14:creationId xmlns:p14="http://schemas.microsoft.com/office/powerpoint/2010/main" val="66649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C2F96-A02F-2242-814A-7AB1FD2684CF}"/>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C60CC2E3-D0E2-9287-2D6F-2635264D2BD2}"/>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E70A07F-4379-3335-C0D8-3D51A9A6AF73}"/>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7E9F535B-6A77-9A0B-111C-F54D4B3117DF}"/>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CD84CC86-30AD-6C95-3B93-081373A785F5}"/>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1AE4FFC3-EA6D-A733-1AE1-9DD24B8F1DCC}"/>
              </a:ext>
            </a:extLst>
          </p:cNvPr>
          <p:cNvSpPr>
            <a:spLocks noGrp="1"/>
          </p:cNvSpPr>
          <p:nvPr>
            <p:ph type="body" sz="quarter" idx="10"/>
          </p:nvPr>
        </p:nvSpPr>
        <p:spPr>
          <a:xfrm>
            <a:off x="685800" y="695980"/>
            <a:ext cx="8415337" cy="523220"/>
          </a:xfrm>
        </p:spPr>
        <p:txBody>
          <a:bodyPr vert="horz" lIns="91440" tIns="45720" rIns="91440" bIns="45720" rtlCol="0" anchor="t">
            <a:normAutofit/>
          </a:bodyPr>
          <a:lstStyle/>
          <a:p>
            <a:r>
              <a:rPr lang="en-US" dirty="0">
                <a:latin typeface="Roboto"/>
                <a:ea typeface="Roboto"/>
                <a:cs typeface="Roboto"/>
              </a:rPr>
              <a:t>Some tips before you go...</a:t>
            </a:r>
            <a:endParaRPr lang="en-US" dirty="0"/>
          </a:p>
        </p:txBody>
      </p:sp>
      <p:graphicFrame>
        <p:nvGraphicFramePr>
          <p:cNvPr id="6" name="Table 5">
            <a:extLst>
              <a:ext uri="{FF2B5EF4-FFF2-40B4-BE49-F238E27FC236}">
                <a16:creationId xmlns:a16="http://schemas.microsoft.com/office/drawing/2014/main" id="{75DE9163-17E6-E710-69F0-314B00DD9C91}"/>
              </a:ext>
            </a:extLst>
          </p:cNvPr>
          <p:cNvGraphicFramePr>
            <a:graphicFrameLocks noGrp="1"/>
          </p:cNvGraphicFramePr>
          <p:nvPr/>
        </p:nvGraphicFramePr>
        <p:xfrm>
          <a:off x="756954" y="1220941"/>
          <a:ext cx="10814193" cy="8001278"/>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76666">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59028">
                <a:tc>
                  <a:txBody>
                    <a:bodyPr/>
                    <a:lstStyle/>
                    <a:p>
                      <a:pPr marL="0" marR="0" indent="0">
                        <a:lnSpc>
                          <a:spcPct val="150000"/>
                        </a:lnSpc>
                        <a:spcBef>
                          <a:spcPts val="1200"/>
                        </a:spcBef>
                        <a:spcAft>
                          <a:spcPts val="600"/>
                        </a:spcAft>
                        <a:buClr>
                          <a:srgbClr val="920075"/>
                        </a:buClr>
                        <a:buNone/>
                      </a:pPr>
                      <a:endParaRPr lang="en-US" sz="2000" dirty="0">
                        <a:solidFill>
                          <a:srgbClr val="414042"/>
                        </a:solidFill>
                        <a:effectLst/>
                        <a:latin typeface="Roboto"/>
                        <a:ea typeface="Roboto"/>
                        <a:cs typeface="Times New Roman"/>
                      </a:endParaRPr>
                    </a:p>
                    <a:p>
                      <a:pPr marL="342900" marR="0" lvl="0" indent="-342900">
                        <a:lnSpc>
                          <a:spcPct val="150000"/>
                        </a:lnSpc>
                        <a:spcBef>
                          <a:spcPts val="1200"/>
                        </a:spcBef>
                        <a:spcAft>
                          <a:spcPts val="600"/>
                        </a:spcAft>
                        <a:buClr>
                          <a:srgbClr val="920075"/>
                        </a:buClr>
                        <a:buFont typeface="Arial"/>
                        <a:buChar char="•"/>
                      </a:pPr>
                      <a:endParaRPr lang="en-US" sz="2000" dirty="0">
                        <a:solidFill>
                          <a:srgbClr val="414042"/>
                        </a:solidFill>
                        <a:effectLst/>
                        <a:latin typeface="Roboto"/>
                        <a:ea typeface="Roboto"/>
                        <a:cs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graphicFrame>
        <p:nvGraphicFramePr>
          <p:cNvPr id="11" name="Table 10">
            <a:extLst>
              <a:ext uri="{FF2B5EF4-FFF2-40B4-BE49-F238E27FC236}">
                <a16:creationId xmlns:a16="http://schemas.microsoft.com/office/drawing/2014/main" id="{1C7CE565-B32E-83C6-2991-552C8E13165D}"/>
              </a:ext>
            </a:extLst>
          </p:cNvPr>
          <p:cNvGraphicFramePr>
            <a:graphicFrameLocks noGrp="1"/>
          </p:cNvGraphicFramePr>
          <p:nvPr>
            <p:extLst>
              <p:ext uri="{D42A27DB-BD31-4B8C-83A1-F6EECF244321}">
                <p14:modId xmlns:p14="http://schemas.microsoft.com/office/powerpoint/2010/main" val="1625310633"/>
              </p:ext>
            </p:extLst>
          </p:nvPr>
        </p:nvGraphicFramePr>
        <p:xfrm>
          <a:off x="752475" y="990600"/>
          <a:ext cx="10814193" cy="8121650"/>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400050">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200400">
                <a:tc>
                  <a:txBody>
                    <a:bodyPr/>
                    <a:lstStyle/>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You need a program that can edit PDFs and has accessibility features to tag a PDF. If this is part of what you'll be doing, ask your supervisor to have Adobe Acrobat installed on your machine.</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PDFs are most easily created and tagged when exported from a program like PPT or Microsoft Word. Using Adobe programs like </a:t>
                      </a:r>
                      <a:r>
                        <a:rPr lang="en-US" sz="2000" b="0" dirty="0" err="1">
                          <a:solidFill>
                            <a:srgbClr val="414042"/>
                          </a:solidFill>
                          <a:effectLst/>
                          <a:latin typeface="Roboto"/>
                          <a:ea typeface="Roboto"/>
                          <a:cs typeface="Times New Roman"/>
                        </a:rPr>
                        <a:t>Indesign</a:t>
                      </a:r>
                      <a:r>
                        <a:rPr lang="en-US" sz="2000" b="0" dirty="0">
                          <a:solidFill>
                            <a:srgbClr val="414042"/>
                          </a:solidFill>
                          <a:effectLst/>
                          <a:latin typeface="Roboto"/>
                          <a:ea typeface="Roboto"/>
                          <a:cs typeface="Times New Roman"/>
                        </a:rPr>
                        <a:t> or Illustrator is also possible, but it will make the process more complicated.</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Practice accessible content guidelines, such as explaining acronyms and having descriptive link text.</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264636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8412D-E9E2-DFF3-2414-6108688B1F05}"/>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328A29F8-F320-118C-4F6C-9D2E709FA6AA}"/>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EBF9A0C-A3C4-344B-04F8-9D1A01C7FB4A}"/>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D6C0764-92A3-3D8D-A949-64089786B664}"/>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1A80C3DB-E770-C4D6-1950-E90EC6B691C9}"/>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37DD9ACB-6EB4-7259-F1F2-B20D10FCCCC3}"/>
              </a:ext>
            </a:extLst>
          </p:cNvPr>
          <p:cNvSpPr>
            <a:spLocks noGrp="1"/>
          </p:cNvSpPr>
          <p:nvPr>
            <p:ph type="body" sz="quarter" idx="10"/>
          </p:nvPr>
        </p:nvSpPr>
        <p:spPr>
          <a:xfrm>
            <a:off x="685800" y="695980"/>
            <a:ext cx="8415337" cy="523220"/>
          </a:xfrm>
        </p:spPr>
        <p:txBody>
          <a:bodyPr vert="horz" lIns="91440" tIns="45720" rIns="91440" bIns="45720" rtlCol="0" anchor="t">
            <a:normAutofit/>
          </a:bodyPr>
          <a:lstStyle/>
          <a:p>
            <a:r>
              <a:rPr lang="en-US" dirty="0">
                <a:latin typeface="Roboto"/>
                <a:ea typeface="Roboto"/>
                <a:cs typeface="Roboto"/>
              </a:rPr>
              <a:t>Some (more) tips before you go...</a:t>
            </a:r>
            <a:endParaRPr lang="en-US" dirty="0"/>
          </a:p>
        </p:txBody>
      </p:sp>
      <p:graphicFrame>
        <p:nvGraphicFramePr>
          <p:cNvPr id="6" name="Table 5">
            <a:extLst>
              <a:ext uri="{FF2B5EF4-FFF2-40B4-BE49-F238E27FC236}">
                <a16:creationId xmlns:a16="http://schemas.microsoft.com/office/drawing/2014/main" id="{B807B817-A541-337E-493E-08984CB9E521}"/>
              </a:ext>
            </a:extLst>
          </p:cNvPr>
          <p:cNvGraphicFramePr>
            <a:graphicFrameLocks noGrp="1"/>
          </p:cNvGraphicFramePr>
          <p:nvPr/>
        </p:nvGraphicFramePr>
        <p:xfrm>
          <a:off x="756954" y="1220941"/>
          <a:ext cx="10814193" cy="8001278"/>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76666">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59028">
                <a:tc>
                  <a:txBody>
                    <a:bodyPr/>
                    <a:lstStyle/>
                    <a:p>
                      <a:pPr marL="0" marR="0" indent="0">
                        <a:lnSpc>
                          <a:spcPct val="150000"/>
                        </a:lnSpc>
                        <a:spcBef>
                          <a:spcPts val="1200"/>
                        </a:spcBef>
                        <a:spcAft>
                          <a:spcPts val="600"/>
                        </a:spcAft>
                        <a:buClr>
                          <a:srgbClr val="920075"/>
                        </a:buClr>
                        <a:buNone/>
                      </a:pPr>
                      <a:endParaRPr lang="en-US" sz="2000" dirty="0">
                        <a:solidFill>
                          <a:srgbClr val="414042"/>
                        </a:solidFill>
                        <a:effectLst/>
                        <a:latin typeface="Roboto"/>
                        <a:ea typeface="Roboto"/>
                        <a:cs typeface="Times New Roman"/>
                      </a:endParaRPr>
                    </a:p>
                    <a:p>
                      <a:pPr marL="342900" marR="0" lvl="0" indent="-342900">
                        <a:lnSpc>
                          <a:spcPct val="150000"/>
                        </a:lnSpc>
                        <a:spcBef>
                          <a:spcPts val="1200"/>
                        </a:spcBef>
                        <a:spcAft>
                          <a:spcPts val="600"/>
                        </a:spcAft>
                        <a:buClr>
                          <a:srgbClr val="920075"/>
                        </a:buClr>
                        <a:buFont typeface="Arial"/>
                        <a:buChar char="•"/>
                      </a:pPr>
                      <a:endParaRPr lang="en-US" sz="2000" dirty="0">
                        <a:solidFill>
                          <a:srgbClr val="414042"/>
                        </a:solidFill>
                        <a:effectLst/>
                        <a:latin typeface="Roboto"/>
                        <a:ea typeface="Roboto"/>
                        <a:cs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graphicFrame>
        <p:nvGraphicFramePr>
          <p:cNvPr id="11" name="Table 10">
            <a:extLst>
              <a:ext uri="{FF2B5EF4-FFF2-40B4-BE49-F238E27FC236}">
                <a16:creationId xmlns:a16="http://schemas.microsoft.com/office/drawing/2014/main" id="{5362A9B0-8A2E-5091-3145-170BA7BF0BF6}"/>
              </a:ext>
            </a:extLst>
          </p:cNvPr>
          <p:cNvGraphicFramePr>
            <a:graphicFrameLocks noGrp="1"/>
          </p:cNvGraphicFramePr>
          <p:nvPr>
            <p:extLst>
              <p:ext uri="{D42A27DB-BD31-4B8C-83A1-F6EECF244321}">
                <p14:modId xmlns:p14="http://schemas.microsoft.com/office/powerpoint/2010/main" val="2006682044"/>
              </p:ext>
            </p:extLst>
          </p:nvPr>
        </p:nvGraphicFramePr>
        <p:xfrm>
          <a:off x="752475" y="1219200"/>
          <a:ext cx="10814193" cy="7893050"/>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400050">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200400">
                <a:tc>
                  <a:txBody>
                    <a:bodyPr/>
                    <a:lstStyle/>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Don't scan in your PDFs if you can avoid it.</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Check your color contrast ratio and ensure it complies with AA guidelines at a minimum.</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Put yourself in the reader's shoes when you create your PDF so you can try to approach it from a more accessible perspective. When in doubt, test it out!</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Finally, consider whether the PDF really needs to be a PDF. If the answer is no, you might be better off conveying the information through the web, such as through Microsoft Forms or a web page. Remember, HTML is generally more accessible than a PDF.</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1258700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141413"/>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Thank you!</a:t>
            </a:r>
            <a:endParaRPr lang="en-US" dirty="0">
              <a:solidFill>
                <a:schemeClr val="bg1"/>
              </a:solidFill>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2804595"/>
            <a:ext cx="8505265" cy="620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Check out the cheat &amp; resource sheet linked in the chat, and see you in the next seminar in March!</a:t>
            </a:r>
            <a:endParaRPr lang="en-US" dirty="0"/>
          </a:p>
        </p:txBody>
      </p:sp>
    </p:spTree>
    <p:extLst>
      <p:ext uri="{BB962C8B-B14F-4D97-AF65-F5344CB8AC3E}">
        <p14:creationId xmlns:p14="http://schemas.microsoft.com/office/powerpoint/2010/main" val="48666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1674813"/>
            <a:ext cx="9795226" cy="1897062"/>
          </a:xfrm>
        </p:spPr>
        <p:txBody>
          <a:bodyPr rtlCol="0">
            <a:noAutofit/>
          </a:bodyPr>
          <a:lstStyle/>
          <a:p>
            <a:r>
              <a:rPr lang="en-US" sz="7200" dirty="0">
                <a:solidFill>
                  <a:srgbClr val="005E6E"/>
                </a:solidFill>
                <a:latin typeface="Rajdhani"/>
                <a:ea typeface="Roboto"/>
                <a:cs typeface="Rajdhani" panose="02000000000000000000" pitchFamily="2" charset="77"/>
              </a:rPr>
              <a:t>What is PDF Accessibility?</a:t>
            </a:r>
            <a:endParaRPr lang="en-US" sz="7200" b="1" dirty="0">
              <a:solidFill>
                <a:srgbClr val="005E6E"/>
              </a:solidFill>
              <a:latin typeface="Rajdhani" panose="02000000000000000000" pitchFamily="2" charset="77"/>
              <a:cs typeface="Rajdhani" panose="02000000000000000000" pitchFamily="2" charset="77"/>
            </a:endParaRPr>
          </a:p>
        </p:txBody>
      </p:sp>
      <p:sp>
        <p:nvSpPr>
          <p:cNvPr id="3" name="Title 1">
            <a:extLst>
              <a:ext uri="{FF2B5EF4-FFF2-40B4-BE49-F238E27FC236}">
                <a16:creationId xmlns:a16="http://schemas.microsoft.com/office/drawing/2014/main" id="{A7DEAB58-DF06-0D18-0B7E-30F7C16886C3}"/>
              </a:ext>
            </a:extLst>
          </p:cNvPr>
          <p:cNvSpPr txBox="1">
            <a:spLocks/>
          </p:cNvSpPr>
          <p:nvPr/>
        </p:nvSpPr>
        <p:spPr>
          <a:xfrm>
            <a:off x="487012" y="3814245"/>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dirty="0">
                <a:solidFill>
                  <a:srgbClr val="920075"/>
                </a:solidFill>
                <a:latin typeface="Roboto Medium"/>
                <a:ea typeface="Roboto Medium"/>
                <a:cs typeface="Roboto Medium"/>
              </a:rPr>
              <a:t>Explain it to me...</a:t>
            </a:r>
            <a:endParaRPr lang="en-US" dirty="0"/>
          </a:p>
        </p:txBody>
      </p:sp>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CA0AD-3A83-7EC2-3400-C9F9DEFDBC91}"/>
              </a:ext>
            </a:extLst>
          </p:cNvPr>
          <p:cNvSpPr/>
          <p:nvPr/>
        </p:nvSpPr>
        <p:spPr>
          <a:xfrm>
            <a:off x="211283" y="1083272"/>
            <a:ext cx="5145949" cy="4988547"/>
          </a:xfrm>
          <a:prstGeom prst="rect">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798C"/>
              </a:solidFill>
            </a:endParaRPr>
          </a:p>
        </p:txBody>
      </p:sp>
      <p:sp>
        <p:nvSpPr>
          <p:cNvPr id="9" name="TextBox 8">
            <a:extLst>
              <a:ext uri="{FF2B5EF4-FFF2-40B4-BE49-F238E27FC236}">
                <a16:creationId xmlns:a16="http://schemas.microsoft.com/office/drawing/2014/main" id="{D032D2B4-E221-0F23-2782-C248D04BCAAF}"/>
              </a:ext>
            </a:extLst>
          </p:cNvPr>
          <p:cNvSpPr txBox="1"/>
          <p:nvPr/>
        </p:nvSpPr>
        <p:spPr>
          <a:xfrm>
            <a:off x="401449" y="1781746"/>
            <a:ext cx="4814017" cy="3014480"/>
          </a:xfrm>
          <a:prstGeom prst="rect">
            <a:avLst/>
          </a:prstGeom>
          <a:noFill/>
        </p:spPr>
        <p:txBody>
          <a:bodyPr wrap="square" lIns="91440" tIns="45720" rIns="91440" bIns="45720" rtlCol="0" anchor="t">
            <a:spAutoFit/>
          </a:bodyPr>
          <a:lstStyle/>
          <a:p>
            <a:pPr>
              <a:lnSpc>
                <a:spcPct val="113999"/>
              </a:lnSpc>
            </a:pPr>
            <a:r>
              <a:rPr lang="en-US" sz="2400" dirty="0">
                <a:solidFill>
                  <a:schemeClr val="bg1"/>
                </a:solidFill>
                <a:latin typeface="Roboto"/>
                <a:ea typeface="Roboto"/>
                <a:cs typeface="Roboto"/>
              </a:rPr>
              <a:t>According to the WCAG, these tags are "...a set of standard structure types and attributes that allow page content such as text, graphics, and images to be extracted and reused for other purposes."</a:t>
            </a:r>
            <a:endParaRPr lang="en-US" dirty="0">
              <a:solidFill>
                <a:schemeClr val="bg1"/>
              </a:solidFill>
            </a:endParaRPr>
          </a:p>
        </p:txBody>
      </p:sp>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232178909"/>
              </p:ext>
            </p:extLst>
          </p:nvPr>
        </p:nvGraphicFramePr>
        <p:xfrm>
          <a:off x="5629102" y="740120"/>
          <a:ext cx="6232098" cy="8315960"/>
        </p:xfrm>
        <a:graphic>
          <a:graphicData uri="http://schemas.openxmlformats.org/drawingml/2006/table">
            <a:tbl>
              <a:tblPr firstRow="1" bandRow="1"/>
              <a:tblGrid>
                <a:gridCol w="6232098">
                  <a:extLst>
                    <a:ext uri="{9D8B030D-6E8A-4147-A177-3AD203B41FA5}">
                      <a16:colId xmlns:a16="http://schemas.microsoft.com/office/drawing/2014/main" val="377280143"/>
                    </a:ext>
                  </a:extLst>
                </a:gridCol>
              </a:tblGrid>
              <a:tr h="304953">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682432">
                <a:tc>
                  <a:txBody>
                    <a:bodyPr/>
                    <a:lstStyle/>
                    <a:p>
                      <a:pPr marL="342900" marR="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We're normally talking about a "tagged" PDF file.</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Without these tags, assistive technologies will have a hard time interpreting your PDF file.</a:t>
                      </a:r>
                      <a:endParaRPr lang="en-US"/>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Additionally, accessible PDFs adhere to their own set of guidelines as outlined in the WCAG 2.2, so there's more to this than just tagging a PDF.</a:t>
                      </a:r>
                      <a:endParaRPr lang="en-US"/>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Before we get into tagging, let's look at an example of why a PDF might need to be made accessible.</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cs typeface="Roboto"/>
              </a:rPr>
              <a:t>When we talk about PDF accessibility...</a:t>
            </a:r>
            <a:endParaRPr lang="en-US" sz="2600" b="0" dirty="0">
              <a:cs typeface="Roboto"/>
            </a:endParaRPr>
          </a:p>
          <a:p>
            <a:endParaRPr lang="en-US" dirty="0">
              <a:cs typeface="Roboto"/>
            </a:endParaRPr>
          </a:p>
        </p:txBody>
      </p:sp>
    </p:spTree>
    <p:extLst>
      <p:ext uri="{BB962C8B-B14F-4D97-AF65-F5344CB8AC3E}">
        <p14:creationId xmlns:p14="http://schemas.microsoft.com/office/powerpoint/2010/main" val="258288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784CBF-F71B-11BB-07A7-A24D095704B7}"/>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E6071B-5BB7-DD6E-B9D3-4A9332EA6980}"/>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7D4BAFB-60BE-096A-BFBB-8F244CE8616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0F545453-724D-EC62-FECF-BB726EC34D18}"/>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C9C4BF3F-551D-6284-C54F-5F2C2B780326}"/>
              </a:ext>
            </a:extLst>
          </p:cNvPr>
          <p:cNvSpPr>
            <a:spLocks noGrp="1"/>
          </p:cNvSpPr>
          <p:nvPr>
            <p:ph type="body" sz="quarter" idx="10"/>
          </p:nvPr>
        </p:nvSpPr>
        <p:spPr/>
        <p:txBody>
          <a:bodyPr vert="horz" lIns="91440" tIns="45720" rIns="91440" bIns="45720" rtlCol="0" anchor="t">
            <a:normAutofit/>
          </a:bodyPr>
          <a:lstStyle/>
          <a:p>
            <a:r>
              <a:rPr lang="en-US" dirty="0">
                <a:latin typeface="Roboto"/>
                <a:ea typeface="Roboto"/>
                <a:cs typeface="Roboto"/>
              </a:rPr>
              <a:t>An accessible PDF...</a:t>
            </a:r>
            <a:endParaRPr lang="en-US" dirty="0"/>
          </a:p>
        </p:txBody>
      </p:sp>
      <p:graphicFrame>
        <p:nvGraphicFramePr>
          <p:cNvPr id="6" name="Table 5">
            <a:extLst>
              <a:ext uri="{FF2B5EF4-FFF2-40B4-BE49-F238E27FC236}">
                <a16:creationId xmlns:a16="http://schemas.microsoft.com/office/drawing/2014/main" id="{5995332A-B3DC-EA58-F4B0-715C447AD77A}"/>
              </a:ext>
            </a:extLst>
          </p:cNvPr>
          <p:cNvGraphicFramePr>
            <a:graphicFrameLocks noGrp="1"/>
          </p:cNvGraphicFramePr>
          <p:nvPr>
            <p:extLst>
              <p:ext uri="{D42A27DB-BD31-4B8C-83A1-F6EECF244321}">
                <p14:modId xmlns:p14="http://schemas.microsoft.com/office/powerpoint/2010/main" val="3244790587"/>
              </p:ext>
            </p:extLst>
          </p:nvPr>
        </p:nvGraphicFramePr>
        <p:xfrm>
          <a:off x="756954" y="954241"/>
          <a:ext cx="10814193" cy="8346440"/>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04953">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682432">
                <a:tc>
                  <a:txBody>
                    <a:bodyPr/>
                    <a:lstStyle/>
                    <a:p>
                      <a:pPr marL="342900" marR="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Should apply text alternatives to images</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Create easily navigable bookmarks through a table of contents or content outline (if a multi-section document)</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Ensures correct tab order and reading order for keyboard navigation and screen readers</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Hides decorative images and elements from assistive technologies</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Indicates required form controls</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Uses table elements for table markup</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84603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C03D2-29CC-83DD-268F-D22BEC1E08FB}"/>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25C65502-5221-0A54-DA44-ADCFB7F94DC5}"/>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C4EF3714-99BA-B6C8-8E9D-907A3EBB2EBA}"/>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A60A41A-2FE7-7F89-17E9-BDEEC08FDBA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7B20AB9C-25E8-0F39-E0A5-66F1412BC683}"/>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586CFD9D-4EFF-1863-5A34-18A55778C113}"/>
              </a:ext>
            </a:extLst>
          </p:cNvPr>
          <p:cNvSpPr>
            <a:spLocks noGrp="1"/>
          </p:cNvSpPr>
          <p:nvPr>
            <p:ph type="body" sz="quarter" idx="10"/>
          </p:nvPr>
        </p:nvSpPr>
        <p:spPr/>
        <p:txBody>
          <a:bodyPr vert="horz" lIns="91440" tIns="45720" rIns="91440" bIns="45720" rtlCol="0" anchor="t">
            <a:normAutofit/>
          </a:bodyPr>
          <a:lstStyle/>
          <a:p>
            <a:r>
              <a:rPr lang="en-US" dirty="0">
                <a:latin typeface="Roboto"/>
                <a:ea typeface="Roboto"/>
                <a:cs typeface="Roboto"/>
              </a:rPr>
              <a:t>An accessible PDF...</a:t>
            </a:r>
            <a:endParaRPr lang="en-US" dirty="0"/>
          </a:p>
        </p:txBody>
      </p:sp>
      <p:graphicFrame>
        <p:nvGraphicFramePr>
          <p:cNvPr id="6" name="Table 5">
            <a:extLst>
              <a:ext uri="{FF2B5EF4-FFF2-40B4-BE49-F238E27FC236}">
                <a16:creationId xmlns:a16="http://schemas.microsoft.com/office/drawing/2014/main" id="{06DD75A7-A0DF-6867-A023-DAC351486DBA}"/>
              </a:ext>
            </a:extLst>
          </p:cNvPr>
          <p:cNvGraphicFramePr>
            <a:graphicFrameLocks noGrp="1"/>
          </p:cNvGraphicFramePr>
          <p:nvPr>
            <p:extLst>
              <p:ext uri="{D42A27DB-BD31-4B8C-83A1-F6EECF244321}">
                <p14:modId xmlns:p14="http://schemas.microsoft.com/office/powerpoint/2010/main" val="3680001866"/>
              </p:ext>
            </p:extLst>
          </p:nvPr>
        </p:nvGraphicFramePr>
        <p:xfrm>
          <a:off x="756954" y="954241"/>
          <a:ext cx="10814193" cy="9032240"/>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04953">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682432">
                <a:tc>
                  <a:txBody>
                    <a:bodyPr/>
                    <a:lstStyle/>
                    <a:p>
                      <a:pPr marL="342900" marR="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Performs optical character recognition (OCR) on scanned PDF documents to provide actual text that can be recognized by assistive technologies.</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Provides definitions for abbreviations.</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Provides appropriate tags, labels, roles, and value information with the relevant content.</a:t>
                      </a:r>
                      <a:endParaRPr lang="en-US" dirty="0"/>
                    </a:p>
                    <a:p>
                      <a:pPr marL="342900" marR="0" lvl="0" indent="-342900" algn="l">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Provides running headers and footers</a:t>
                      </a:r>
                    </a:p>
                    <a:p>
                      <a:pPr marL="342900" lvl="0" indent="-342900" algn="l">
                        <a:lnSpc>
                          <a:spcPct val="150000"/>
                        </a:lnSpc>
                        <a:spcBef>
                          <a:spcPts val="1200"/>
                        </a:spcBef>
                        <a:spcAft>
                          <a:spcPts val="600"/>
                        </a:spcAft>
                        <a:buClr>
                          <a:srgbClr val="920075"/>
                        </a:buClr>
                        <a:buFont typeface="Arial"/>
                        <a:buChar char="•"/>
                      </a:pPr>
                      <a:r>
                        <a:rPr lang="en-US" sz="2000" b="0" i="0" u="none" strike="noStrike" baseline="0" noProof="0" dirty="0">
                          <a:solidFill>
                            <a:srgbClr val="414042"/>
                          </a:solidFill>
                          <a:effectLst/>
                          <a:latin typeface="Roboto"/>
                        </a:rPr>
                        <a:t>Has a set default language defined within the PDF</a:t>
                      </a:r>
                    </a:p>
                    <a:p>
                      <a:pPr marL="342900" lvl="0" indent="-342900" algn="l">
                        <a:lnSpc>
                          <a:spcPct val="150000"/>
                        </a:lnSpc>
                        <a:spcBef>
                          <a:spcPts val="1200"/>
                        </a:spcBef>
                        <a:spcAft>
                          <a:spcPts val="600"/>
                        </a:spcAft>
                        <a:buClr>
                          <a:srgbClr val="920075"/>
                        </a:buClr>
                        <a:buFont typeface="Arial"/>
                        <a:buChar char="•"/>
                      </a:pPr>
                      <a:r>
                        <a:rPr lang="en-US" sz="2000" b="0" i="0" u="none" strike="noStrike" baseline="0" noProof="0" dirty="0">
                          <a:solidFill>
                            <a:srgbClr val="414042"/>
                          </a:solidFill>
                          <a:effectLst/>
                          <a:latin typeface="Roboto"/>
                        </a:rPr>
                        <a:t>Provides consistent page numbers</a:t>
                      </a:r>
                    </a:p>
                    <a:p>
                      <a:pPr marL="342900" marR="0" lvl="0" indent="-342900">
                        <a:lnSpc>
                          <a:spcPct val="150000"/>
                        </a:lnSpc>
                        <a:spcBef>
                          <a:spcPts val="1200"/>
                        </a:spcBef>
                        <a:spcAft>
                          <a:spcPts val="600"/>
                        </a:spcAft>
                        <a:buClr>
                          <a:srgbClr val="920075"/>
                        </a:buClr>
                        <a:buFont typeface="Arial"/>
                        <a:buChar char="•"/>
                      </a:pPr>
                      <a:endParaRPr lang="en-US" sz="2000" dirty="0">
                        <a:solidFill>
                          <a:srgbClr val="414042"/>
                        </a:solidFill>
                        <a:effectLst/>
                        <a:latin typeface="Roboto"/>
                        <a:ea typeface="Roboto"/>
                        <a:cs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30992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017713"/>
            <a:ext cx="9794875" cy="1897062"/>
          </a:xfrm>
        </p:spPr>
        <p:txBody>
          <a:bodyPr rtlCol="0">
            <a:noAutofit/>
          </a:bodyPr>
          <a:lstStyle/>
          <a:p>
            <a:r>
              <a:rPr lang="en-US" sz="7200" dirty="0">
                <a:solidFill>
                  <a:srgbClr val="005E6E"/>
                </a:solidFill>
                <a:latin typeface="Rajdhani"/>
                <a:ea typeface="Roboto"/>
              </a:rPr>
              <a:t>We're focusing on </a:t>
            </a:r>
            <a:br>
              <a:rPr lang="en-US" sz="7200" dirty="0">
                <a:solidFill>
                  <a:srgbClr val="005E6E"/>
                </a:solidFill>
                <a:latin typeface="Rajdhani"/>
                <a:ea typeface="Roboto"/>
              </a:rPr>
            </a:br>
            <a:r>
              <a:rPr lang="en-US" sz="7200" dirty="0">
                <a:solidFill>
                  <a:srgbClr val="005E6E"/>
                </a:solidFill>
                <a:latin typeface="Rajdhani"/>
                <a:ea typeface="Roboto"/>
              </a:rPr>
              <a:t>tagged PDFs today</a:t>
            </a:r>
            <a:endParaRPr lang="en-US" dirty="0"/>
          </a:p>
        </p:txBody>
      </p:sp>
      <p:sp>
        <p:nvSpPr>
          <p:cNvPr id="3" name="Title 1">
            <a:extLst>
              <a:ext uri="{FF2B5EF4-FFF2-40B4-BE49-F238E27FC236}">
                <a16:creationId xmlns:a16="http://schemas.microsoft.com/office/drawing/2014/main" id="{E2313C33-E2DC-C8F6-2B57-70DB2C02CF3E}"/>
              </a:ext>
            </a:extLst>
          </p:cNvPr>
          <p:cNvSpPr txBox="1">
            <a:spLocks/>
          </p:cNvSpPr>
          <p:nvPr/>
        </p:nvSpPr>
        <p:spPr>
          <a:xfrm>
            <a:off x="487012" y="4404795"/>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3000" dirty="0">
                <a:solidFill>
                  <a:srgbClr val="920075"/>
                </a:solidFill>
                <a:latin typeface="Roboto Medium"/>
                <a:ea typeface="Roboto Medium"/>
                <a:cs typeface="Roboto Medium"/>
                <a:hlinkClick r:id="rId3"/>
              </a:rPr>
              <a:t>If you want to take it to the next level, check out PDF Techniques </a:t>
            </a:r>
            <a:br>
              <a:rPr lang="en-US" sz="3000" dirty="0">
                <a:latin typeface="Roboto Medium"/>
                <a:ea typeface="Roboto Medium"/>
                <a:cs typeface="Roboto Medium"/>
                <a:hlinkClick r:id="rId3"/>
              </a:rPr>
            </a:br>
            <a:r>
              <a:rPr lang="en-US" sz="3000" dirty="0">
                <a:solidFill>
                  <a:srgbClr val="920075"/>
                </a:solidFill>
                <a:latin typeface="Roboto Medium"/>
                <a:ea typeface="Roboto Medium"/>
                <a:cs typeface="Roboto Medium"/>
                <a:hlinkClick r:id="rId3"/>
              </a:rPr>
              <a:t>for WCAG 2.2</a:t>
            </a:r>
            <a:endParaRPr lang="en-US" sz="3000">
              <a:cs typeface="Roboto"/>
            </a:endParaRPr>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dirty="0">
                <a:solidFill>
                  <a:srgbClr val="920075"/>
                </a:solidFill>
                <a:latin typeface="Roboto Medium"/>
                <a:ea typeface="Roboto Medium"/>
                <a:cs typeface="Roboto Medium"/>
              </a:rPr>
              <a:t>Whew! That's a lot!</a:t>
            </a:r>
            <a:endParaRPr lang="en-US" dirty="0"/>
          </a:p>
        </p:txBody>
      </p:sp>
    </p:spTree>
    <p:extLst>
      <p:ext uri="{BB962C8B-B14F-4D97-AF65-F5344CB8AC3E}">
        <p14:creationId xmlns:p14="http://schemas.microsoft.com/office/powerpoint/2010/main" val="341382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82332-33EA-86A0-B7C7-7C8EACDE99AA}"/>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7F993B21-D36F-1877-D2E6-FABAE0DC4841}"/>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C311B81-2192-B9FD-4BBE-BD1CA86DA9E8}"/>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0F9A5DD-0E7F-1FDB-F886-A52D096FF8F4}"/>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63E252E1-BD07-63CC-46E1-933878627A46}"/>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56A1DC20-BFA9-CFC4-05D9-0AF8C95591C6}"/>
              </a:ext>
            </a:extLst>
          </p:cNvPr>
          <p:cNvSpPr>
            <a:spLocks noGrp="1"/>
          </p:cNvSpPr>
          <p:nvPr>
            <p:ph type="body" sz="quarter" idx="10"/>
          </p:nvPr>
        </p:nvSpPr>
        <p:spPr/>
        <p:txBody>
          <a:bodyPr vert="horz" lIns="91440" tIns="45720" rIns="91440" bIns="45720" rtlCol="0" anchor="t">
            <a:normAutofit/>
          </a:bodyPr>
          <a:lstStyle/>
          <a:p>
            <a:r>
              <a:rPr lang="en-US" dirty="0">
                <a:latin typeface="Roboto"/>
                <a:ea typeface="Roboto"/>
                <a:cs typeface="Roboto"/>
              </a:rPr>
              <a:t>Okay, I'm sold! ...Explain tags, though...</a:t>
            </a:r>
            <a:endParaRPr lang="en-US" dirty="0"/>
          </a:p>
        </p:txBody>
      </p:sp>
      <p:graphicFrame>
        <p:nvGraphicFramePr>
          <p:cNvPr id="6" name="Table 5">
            <a:extLst>
              <a:ext uri="{FF2B5EF4-FFF2-40B4-BE49-F238E27FC236}">
                <a16:creationId xmlns:a16="http://schemas.microsoft.com/office/drawing/2014/main" id="{587A2AC6-3B3F-577A-9FD2-B441988BEA12}"/>
              </a:ext>
            </a:extLst>
          </p:cNvPr>
          <p:cNvGraphicFramePr>
            <a:graphicFrameLocks noGrp="1"/>
          </p:cNvGraphicFramePr>
          <p:nvPr>
            <p:extLst>
              <p:ext uri="{D42A27DB-BD31-4B8C-83A1-F6EECF244321}">
                <p14:modId xmlns:p14="http://schemas.microsoft.com/office/powerpoint/2010/main" val="3392784357"/>
              </p:ext>
            </p:extLst>
          </p:nvPr>
        </p:nvGraphicFramePr>
        <p:xfrm>
          <a:off x="756954" y="1220941"/>
          <a:ext cx="10814193" cy="8001278"/>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76666">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59028">
                <a:tc>
                  <a:txBody>
                    <a:bodyPr/>
                    <a:lstStyle/>
                    <a:p>
                      <a:pPr marL="342900" marR="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For our purposes, tags allow the PDF to present information to screen readers.</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The tags have no impact on the visual layout of a PDF.</a:t>
                      </a:r>
                    </a:p>
                    <a:p>
                      <a:pPr marL="342900" marR="0" lvl="0" indent="-342900">
                        <a:lnSpc>
                          <a:spcPct val="150000"/>
                        </a:lnSpc>
                        <a:spcBef>
                          <a:spcPts val="1200"/>
                        </a:spcBef>
                        <a:spcAft>
                          <a:spcPts val="600"/>
                        </a:spcAft>
                        <a:buClr>
                          <a:srgbClr val="920075"/>
                        </a:buClr>
                        <a:buFont typeface="Arial"/>
                        <a:buChar char="•"/>
                      </a:pPr>
                      <a:r>
                        <a:rPr lang="en-US" sz="2000" dirty="0">
                          <a:solidFill>
                            <a:srgbClr val="414042"/>
                          </a:solidFill>
                          <a:effectLst/>
                          <a:latin typeface="Roboto"/>
                          <a:ea typeface="Roboto"/>
                          <a:cs typeface="Times New Roman"/>
                        </a:rPr>
                        <a:t>No tags = no accessibility!</a:t>
                      </a:r>
                    </a:p>
                    <a:p>
                      <a:pPr marL="342900" marR="0" lvl="0" indent="-342900">
                        <a:lnSpc>
                          <a:spcPct val="150000"/>
                        </a:lnSpc>
                        <a:spcBef>
                          <a:spcPts val="1200"/>
                        </a:spcBef>
                        <a:spcAft>
                          <a:spcPts val="600"/>
                        </a:spcAft>
                        <a:buClr>
                          <a:srgbClr val="920075"/>
                        </a:buClr>
                        <a:buFont typeface="Arial"/>
                        <a:buChar char="•"/>
                      </a:pPr>
                      <a:endParaRPr lang="en-US" sz="2000" dirty="0">
                        <a:solidFill>
                          <a:srgbClr val="414042"/>
                        </a:solidFill>
                        <a:effectLst/>
                        <a:latin typeface="Roboto"/>
                        <a:ea typeface="Roboto"/>
                        <a:cs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88440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71E4-CAE7-D901-12D7-EF16170AE5FA}"/>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89EC911B-68A2-4E5B-D0CD-008E3797697B}"/>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02BB6E5-A7DA-4F70-AB7E-9AE5002AE9E6}"/>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3EFCFD6-F796-CDAA-2152-344F2AA329F1}"/>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3AF6E613-786A-5099-D77D-B68BA1815782}"/>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3B90B0A6-8BAD-69E2-2B30-3BF16DDE05A1}"/>
              </a:ext>
            </a:extLst>
          </p:cNvPr>
          <p:cNvSpPr>
            <a:spLocks noGrp="1"/>
          </p:cNvSpPr>
          <p:nvPr>
            <p:ph type="body" sz="quarter" idx="10"/>
          </p:nvPr>
        </p:nvSpPr>
        <p:spPr>
          <a:xfrm>
            <a:off x="685800" y="695980"/>
            <a:ext cx="8415337" cy="523220"/>
          </a:xfrm>
        </p:spPr>
        <p:txBody>
          <a:bodyPr vert="horz" lIns="91440" tIns="45720" rIns="91440" bIns="45720" rtlCol="0" anchor="t">
            <a:normAutofit fontScale="92500"/>
          </a:bodyPr>
          <a:lstStyle/>
          <a:p>
            <a:r>
              <a:rPr lang="en-US" dirty="0">
                <a:latin typeface="Roboto"/>
                <a:ea typeface="Roboto"/>
                <a:cs typeface="Roboto"/>
              </a:rPr>
              <a:t>Think of your PDF as a three-layer burrito (yum!) </a:t>
            </a:r>
            <a:r>
              <a:rPr lang="en-US" b="0" dirty="0">
                <a:latin typeface="Roboto"/>
                <a:ea typeface="Roboto"/>
                <a:cs typeface="Roboto"/>
              </a:rPr>
              <a:t>🌯</a:t>
            </a:r>
            <a:endParaRPr lang="en-US" dirty="0"/>
          </a:p>
        </p:txBody>
      </p:sp>
      <p:graphicFrame>
        <p:nvGraphicFramePr>
          <p:cNvPr id="6" name="Table 5">
            <a:extLst>
              <a:ext uri="{FF2B5EF4-FFF2-40B4-BE49-F238E27FC236}">
                <a16:creationId xmlns:a16="http://schemas.microsoft.com/office/drawing/2014/main" id="{D666D7EA-9E36-E290-18B6-CC89F6B38E4A}"/>
              </a:ext>
            </a:extLst>
          </p:cNvPr>
          <p:cNvGraphicFramePr>
            <a:graphicFrameLocks noGrp="1"/>
          </p:cNvGraphicFramePr>
          <p:nvPr>
            <p:extLst>
              <p:ext uri="{D42A27DB-BD31-4B8C-83A1-F6EECF244321}">
                <p14:modId xmlns:p14="http://schemas.microsoft.com/office/powerpoint/2010/main" val="727048582"/>
              </p:ext>
            </p:extLst>
          </p:nvPr>
        </p:nvGraphicFramePr>
        <p:xfrm>
          <a:off x="756954" y="1220941"/>
          <a:ext cx="10814193" cy="8001278"/>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76666">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59028">
                <a:tc>
                  <a:txBody>
                    <a:bodyPr/>
                    <a:lstStyle/>
                    <a:p>
                      <a:pPr marL="0" marR="0" indent="0">
                        <a:lnSpc>
                          <a:spcPct val="150000"/>
                        </a:lnSpc>
                        <a:spcBef>
                          <a:spcPts val="1200"/>
                        </a:spcBef>
                        <a:spcAft>
                          <a:spcPts val="600"/>
                        </a:spcAft>
                        <a:buClr>
                          <a:srgbClr val="920075"/>
                        </a:buClr>
                        <a:buNone/>
                      </a:pPr>
                      <a:endParaRPr lang="en-US" sz="2000" dirty="0">
                        <a:solidFill>
                          <a:srgbClr val="414042"/>
                        </a:solidFill>
                        <a:effectLst/>
                        <a:latin typeface="Roboto"/>
                        <a:ea typeface="Roboto"/>
                        <a:cs typeface="Times New Roman"/>
                      </a:endParaRPr>
                    </a:p>
                    <a:p>
                      <a:pPr marL="342900" marR="0" lvl="0" indent="-342900">
                        <a:lnSpc>
                          <a:spcPct val="150000"/>
                        </a:lnSpc>
                        <a:spcBef>
                          <a:spcPts val="1200"/>
                        </a:spcBef>
                        <a:spcAft>
                          <a:spcPts val="600"/>
                        </a:spcAft>
                        <a:buClr>
                          <a:srgbClr val="920075"/>
                        </a:buClr>
                        <a:buFont typeface="Arial"/>
                        <a:buChar char="•"/>
                      </a:pPr>
                      <a:endParaRPr lang="en-US" sz="2000" dirty="0">
                        <a:solidFill>
                          <a:srgbClr val="414042"/>
                        </a:solidFill>
                        <a:effectLst/>
                        <a:latin typeface="Roboto"/>
                        <a:ea typeface="Roboto"/>
                        <a:cs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pic>
        <p:nvPicPr>
          <p:cNvPr id="3" name="Picture 2">
            <a:extLst>
              <a:ext uri="{FF2B5EF4-FFF2-40B4-BE49-F238E27FC236}">
                <a16:creationId xmlns:a16="http://schemas.microsoft.com/office/drawing/2014/main" id="{3486F69C-D1D8-F024-43DA-EEA3883365A0}"/>
              </a:ext>
            </a:extLst>
          </p:cNvPr>
          <p:cNvPicPr>
            <a:picLocks noChangeAspect="1"/>
          </p:cNvPicPr>
          <p:nvPr/>
        </p:nvPicPr>
        <p:blipFill>
          <a:blip r:embed="rId4"/>
          <a:stretch>
            <a:fillRect/>
          </a:stretch>
        </p:blipFill>
        <p:spPr>
          <a:xfrm>
            <a:off x="1362075" y="1785937"/>
            <a:ext cx="2000250" cy="2486025"/>
          </a:xfrm>
          <a:prstGeom prst="rect">
            <a:avLst/>
          </a:prstGeom>
        </p:spPr>
      </p:pic>
      <p:sp>
        <p:nvSpPr>
          <p:cNvPr id="4" name="TextBox 3">
            <a:extLst>
              <a:ext uri="{FF2B5EF4-FFF2-40B4-BE49-F238E27FC236}">
                <a16:creationId xmlns:a16="http://schemas.microsoft.com/office/drawing/2014/main" id="{FC35E0B6-B9D2-0F06-2AF2-6C4E380FC3DA}"/>
              </a:ext>
            </a:extLst>
          </p:cNvPr>
          <p:cNvSpPr txBox="1"/>
          <p:nvPr/>
        </p:nvSpPr>
        <p:spPr>
          <a:xfrm>
            <a:off x="990600" y="440055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414042"/>
                </a:solidFill>
                <a:latin typeface="Roboto"/>
                <a:cs typeface="Arial"/>
              </a:rPr>
              <a:t>The </a:t>
            </a:r>
            <a:r>
              <a:rPr lang="en-US" b="1" dirty="0">
                <a:solidFill>
                  <a:srgbClr val="920075"/>
                </a:solidFill>
                <a:latin typeface="Roboto"/>
                <a:cs typeface="Arial"/>
              </a:rPr>
              <a:t>visual layer</a:t>
            </a:r>
            <a:r>
              <a:rPr lang="en-US" dirty="0">
                <a:solidFill>
                  <a:srgbClr val="414042"/>
                </a:solidFill>
                <a:latin typeface="Roboto"/>
                <a:cs typeface="Arial"/>
              </a:rPr>
              <a:t> is the whole thing. It contains the layout and appearance of the PDF.</a:t>
            </a:r>
            <a:endParaRPr lang="en-US" dirty="0">
              <a:cs typeface="Calibri" panose="020F0502020204030204"/>
            </a:endParaRPr>
          </a:p>
        </p:txBody>
      </p:sp>
      <p:pic>
        <p:nvPicPr>
          <p:cNvPr id="5" name="Picture 4">
            <a:extLst>
              <a:ext uri="{FF2B5EF4-FFF2-40B4-BE49-F238E27FC236}">
                <a16:creationId xmlns:a16="http://schemas.microsoft.com/office/drawing/2014/main" id="{5CAFB5AA-DF24-0F0F-1993-FDDAED562EDF}"/>
              </a:ext>
            </a:extLst>
          </p:cNvPr>
          <p:cNvPicPr>
            <a:picLocks noChangeAspect="1"/>
          </p:cNvPicPr>
          <p:nvPr/>
        </p:nvPicPr>
        <p:blipFill>
          <a:blip r:embed="rId5"/>
          <a:stretch>
            <a:fillRect/>
          </a:stretch>
        </p:blipFill>
        <p:spPr>
          <a:xfrm>
            <a:off x="4543425" y="1785937"/>
            <a:ext cx="2000250" cy="2486025"/>
          </a:xfrm>
          <a:prstGeom prst="rect">
            <a:avLst/>
          </a:prstGeom>
        </p:spPr>
      </p:pic>
      <p:sp>
        <p:nvSpPr>
          <p:cNvPr id="7" name="TextBox 6">
            <a:extLst>
              <a:ext uri="{FF2B5EF4-FFF2-40B4-BE49-F238E27FC236}">
                <a16:creationId xmlns:a16="http://schemas.microsoft.com/office/drawing/2014/main" id="{7D437DE7-1D33-881B-BCCA-780387121C0D}"/>
              </a:ext>
            </a:extLst>
          </p:cNvPr>
          <p:cNvSpPr txBox="1"/>
          <p:nvPr/>
        </p:nvSpPr>
        <p:spPr>
          <a:xfrm>
            <a:off x="4171950" y="440055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414042"/>
                </a:solidFill>
                <a:latin typeface="Roboto"/>
                <a:cs typeface="Arial"/>
              </a:rPr>
              <a:t>The </a:t>
            </a:r>
            <a:r>
              <a:rPr lang="en-US" b="1" dirty="0">
                <a:solidFill>
                  <a:srgbClr val="920075"/>
                </a:solidFill>
                <a:latin typeface="Roboto"/>
                <a:cs typeface="Arial"/>
              </a:rPr>
              <a:t>content layer</a:t>
            </a:r>
            <a:r>
              <a:rPr lang="en-US" dirty="0">
                <a:solidFill>
                  <a:srgbClr val="414042"/>
                </a:solidFill>
                <a:latin typeface="Roboto"/>
                <a:cs typeface="Arial"/>
              </a:rPr>
              <a:t> contains basic text formatting like fonts and colors.</a:t>
            </a:r>
            <a:endParaRPr lang="en-US" dirty="0"/>
          </a:p>
        </p:txBody>
      </p:sp>
      <p:pic>
        <p:nvPicPr>
          <p:cNvPr id="8" name="Picture 7">
            <a:extLst>
              <a:ext uri="{FF2B5EF4-FFF2-40B4-BE49-F238E27FC236}">
                <a16:creationId xmlns:a16="http://schemas.microsoft.com/office/drawing/2014/main" id="{93F076A1-538F-D1B2-9A30-0545937AD6F1}"/>
              </a:ext>
            </a:extLst>
          </p:cNvPr>
          <p:cNvPicPr>
            <a:picLocks noChangeAspect="1"/>
          </p:cNvPicPr>
          <p:nvPr/>
        </p:nvPicPr>
        <p:blipFill>
          <a:blip r:embed="rId6"/>
          <a:stretch>
            <a:fillRect/>
          </a:stretch>
        </p:blipFill>
        <p:spPr>
          <a:xfrm>
            <a:off x="7953375" y="1785937"/>
            <a:ext cx="2000250" cy="2486025"/>
          </a:xfrm>
          <a:prstGeom prst="rect">
            <a:avLst/>
          </a:prstGeom>
        </p:spPr>
      </p:pic>
      <p:sp>
        <p:nvSpPr>
          <p:cNvPr id="10" name="TextBox 9">
            <a:extLst>
              <a:ext uri="{FF2B5EF4-FFF2-40B4-BE49-F238E27FC236}">
                <a16:creationId xmlns:a16="http://schemas.microsoft.com/office/drawing/2014/main" id="{9A2DEC65-51A8-0718-5D17-1862DE0341B1}"/>
              </a:ext>
            </a:extLst>
          </p:cNvPr>
          <p:cNvSpPr txBox="1"/>
          <p:nvPr/>
        </p:nvSpPr>
        <p:spPr>
          <a:xfrm>
            <a:off x="7496175" y="4400550"/>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414042"/>
                </a:solidFill>
                <a:latin typeface="Roboto"/>
                <a:cs typeface="Arial"/>
              </a:rPr>
              <a:t>The </a:t>
            </a:r>
            <a:r>
              <a:rPr lang="en-US" b="1" dirty="0">
                <a:solidFill>
                  <a:srgbClr val="920075"/>
                </a:solidFill>
                <a:latin typeface="Roboto"/>
                <a:cs typeface="Arial"/>
              </a:rPr>
              <a:t>tags layer</a:t>
            </a:r>
            <a:r>
              <a:rPr lang="en-US" dirty="0">
                <a:solidFill>
                  <a:srgbClr val="414042"/>
                </a:solidFill>
                <a:latin typeface="Roboto"/>
                <a:cs typeface="Arial"/>
              </a:rPr>
              <a:t> contains the document's structure, such as links, lists, tables, headings, and the like</a:t>
            </a:r>
            <a:endParaRPr lang="en-US" dirty="0">
              <a:solidFill>
                <a:srgbClr val="414042"/>
              </a:solidFill>
              <a:latin typeface="Roboto"/>
              <a:ea typeface="Roboto"/>
              <a:cs typeface="Arial"/>
            </a:endParaRPr>
          </a:p>
        </p:txBody>
      </p:sp>
    </p:spTree>
    <p:extLst>
      <p:ext uri="{BB962C8B-B14F-4D97-AF65-F5344CB8AC3E}">
        <p14:creationId xmlns:p14="http://schemas.microsoft.com/office/powerpoint/2010/main" val="127570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944B1-B16F-ECE2-0F3B-09C0B1EC8BBB}"/>
            </a:ext>
          </a:extLst>
        </p:cNvPr>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CE831931-240F-573D-76E7-29D49AB77B28}"/>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63B4F93-611A-5718-DB19-2AFAFB9D85CB}"/>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3717C36-7E14-C1BA-A28A-803E3D7EA1D3}"/>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3B1568FD-2FD7-0030-F241-083C0CE58E67}"/>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E111581A-48F9-C0FE-15A5-CA7646E3C18A}"/>
              </a:ext>
            </a:extLst>
          </p:cNvPr>
          <p:cNvSpPr>
            <a:spLocks noGrp="1"/>
          </p:cNvSpPr>
          <p:nvPr>
            <p:ph type="body" sz="quarter" idx="10"/>
          </p:nvPr>
        </p:nvSpPr>
        <p:spPr>
          <a:xfrm>
            <a:off x="685800" y="695980"/>
            <a:ext cx="8415337" cy="523220"/>
          </a:xfrm>
        </p:spPr>
        <p:txBody>
          <a:bodyPr vert="horz" lIns="91440" tIns="45720" rIns="91440" bIns="45720" rtlCol="0" anchor="t">
            <a:normAutofit/>
          </a:bodyPr>
          <a:lstStyle/>
          <a:p>
            <a:r>
              <a:rPr lang="en-US" dirty="0">
                <a:latin typeface="Roboto"/>
                <a:ea typeface="Roboto"/>
                <a:cs typeface="Roboto"/>
              </a:rPr>
              <a:t>Some tags you might see...</a:t>
            </a:r>
            <a:endParaRPr lang="en-US" dirty="0"/>
          </a:p>
        </p:txBody>
      </p:sp>
      <p:graphicFrame>
        <p:nvGraphicFramePr>
          <p:cNvPr id="6" name="Table 5">
            <a:extLst>
              <a:ext uri="{FF2B5EF4-FFF2-40B4-BE49-F238E27FC236}">
                <a16:creationId xmlns:a16="http://schemas.microsoft.com/office/drawing/2014/main" id="{FE139571-4D04-6201-ADD3-77AE5EDF69EF}"/>
              </a:ext>
            </a:extLst>
          </p:cNvPr>
          <p:cNvGraphicFramePr>
            <a:graphicFrameLocks noGrp="1"/>
          </p:cNvGraphicFramePr>
          <p:nvPr/>
        </p:nvGraphicFramePr>
        <p:xfrm>
          <a:off x="756954" y="1220941"/>
          <a:ext cx="10814193" cy="8001278"/>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76666">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59028">
                <a:tc>
                  <a:txBody>
                    <a:bodyPr/>
                    <a:lstStyle/>
                    <a:p>
                      <a:pPr marL="0" marR="0" indent="0">
                        <a:lnSpc>
                          <a:spcPct val="150000"/>
                        </a:lnSpc>
                        <a:spcBef>
                          <a:spcPts val="1200"/>
                        </a:spcBef>
                        <a:spcAft>
                          <a:spcPts val="600"/>
                        </a:spcAft>
                        <a:buClr>
                          <a:srgbClr val="920075"/>
                        </a:buClr>
                        <a:buNone/>
                      </a:pPr>
                      <a:endParaRPr lang="en-US" sz="2000" dirty="0">
                        <a:solidFill>
                          <a:srgbClr val="414042"/>
                        </a:solidFill>
                        <a:effectLst/>
                        <a:latin typeface="Roboto"/>
                        <a:ea typeface="Roboto"/>
                        <a:cs typeface="Times New Roman"/>
                      </a:endParaRPr>
                    </a:p>
                    <a:p>
                      <a:pPr marL="342900" marR="0" lvl="0" indent="-342900">
                        <a:lnSpc>
                          <a:spcPct val="150000"/>
                        </a:lnSpc>
                        <a:spcBef>
                          <a:spcPts val="1200"/>
                        </a:spcBef>
                        <a:spcAft>
                          <a:spcPts val="600"/>
                        </a:spcAft>
                        <a:buClr>
                          <a:srgbClr val="920075"/>
                        </a:buClr>
                        <a:buFont typeface="Arial"/>
                        <a:buChar char="•"/>
                      </a:pPr>
                      <a:endParaRPr lang="en-US" sz="2000" dirty="0">
                        <a:solidFill>
                          <a:srgbClr val="414042"/>
                        </a:solidFill>
                        <a:effectLst/>
                        <a:latin typeface="Roboto"/>
                        <a:ea typeface="Roboto"/>
                        <a:cs typeface="Times New Roman"/>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94601">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graphicFrame>
        <p:nvGraphicFramePr>
          <p:cNvPr id="11" name="Table 10">
            <a:extLst>
              <a:ext uri="{FF2B5EF4-FFF2-40B4-BE49-F238E27FC236}">
                <a16:creationId xmlns:a16="http://schemas.microsoft.com/office/drawing/2014/main" id="{40454AF7-5F18-B4C3-E7DD-F34FADF267C4}"/>
              </a:ext>
            </a:extLst>
          </p:cNvPr>
          <p:cNvGraphicFramePr>
            <a:graphicFrameLocks noGrp="1"/>
          </p:cNvGraphicFramePr>
          <p:nvPr>
            <p:extLst>
              <p:ext uri="{D42A27DB-BD31-4B8C-83A1-F6EECF244321}">
                <p14:modId xmlns:p14="http://schemas.microsoft.com/office/powerpoint/2010/main" val="4233353245"/>
              </p:ext>
            </p:extLst>
          </p:nvPr>
        </p:nvGraphicFramePr>
        <p:xfrm>
          <a:off x="752475" y="1000125"/>
          <a:ext cx="10814193" cy="7889240"/>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29561">
                <a:tc>
                  <a:txBody>
                    <a:bodyPr/>
                    <a:lstStyle/>
                    <a:p>
                      <a:endParaRPr lang="en-US" sz="2000" b="1" i="0" dirty="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941605">
                <a:tc>
                  <a:txBody>
                    <a:bodyPr/>
                    <a:lstStyle/>
                    <a:p>
                      <a:pPr marL="0" marR="0" indent="0">
                        <a:lnSpc>
                          <a:spcPct val="150000"/>
                        </a:lnSpc>
                        <a:spcBef>
                          <a:spcPts val="1200"/>
                        </a:spcBef>
                        <a:spcAft>
                          <a:spcPts val="600"/>
                        </a:spcAft>
                        <a:buClr>
                          <a:srgbClr val="920075"/>
                        </a:buClr>
                        <a:buNone/>
                      </a:pPr>
                      <a:r>
                        <a:rPr lang="en-US" sz="2000" b="1" dirty="0">
                          <a:solidFill>
                            <a:srgbClr val="920075"/>
                          </a:solidFill>
                          <a:effectLst/>
                          <a:latin typeface="Roboto"/>
                          <a:ea typeface="Roboto"/>
                          <a:cs typeface="Times New Roman"/>
                        </a:rPr>
                        <a:t>If you're familiar with HTML markup, likely these tags will be familiar to you.</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Heading tags (&lt;H1&gt;, &lt;H2&gt;, &lt;H3&gt;, etc.)</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Paragraph tags (&lt;P&gt;)</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List tags (&lt;L&gt;, &lt;LI&gt;, &lt;</a:t>
                      </a:r>
                      <a:r>
                        <a:rPr lang="en-US" sz="2000" b="0" dirty="0" err="1">
                          <a:solidFill>
                            <a:srgbClr val="414042"/>
                          </a:solidFill>
                          <a:effectLst/>
                          <a:latin typeface="Roboto"/>
                          <a:ea typeface="Roboto"/>
                          <a:cs typeface="Times New Roman"/>
                        </a:rPr>
                        <a:t>LBody</a:t>
                      </a:r>
                      <a:r>
                        <a:rPr lang="en-US" sz="2000" b="0" dirty="0">
                          <a:solidFill>
                            <a:srgbClr val="414042"/>
                          </a:solidFill>
                          <a:effectLst/>
                          <a:latin typeface="Roboto"/>
                          <a:ea typeface="Roboto"/>
                          <a:cs typeface="Times New Roman"/>
                        </a:rPr>
                        <a:t>&gt;)</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Link tags (&lt;Link&gt;)</a:t>
                      </a:r>
                    </a:p>
                    <a:p>
                      <a:pPr marL="342900" marR="0" lvl="0" indent="-342900">
                        <a:lnSpc>
                          <a:spcPct val="150000"/>
                        </a:lnSpc>
                        <a:spcBef>
                          <a:spcPts val="1200"/>
                        </a:spcBef>
                        <a:spcAft>
                          <a:spcPts val="600"/>
                        </a:spcAft>
                        <a:buFont typeface="Arial"/>
                        <a:buChar char="•"/>
                      </a:pPr>
                      <a:r>
                        <a:rPr lang="en-US" sz="2000" b="0" dirty="0">
                          <a:solidFill>
                            <a:srgbClr val="414042"/>
                          </a:solidFill>
                          <a:effectLst/>
                          <a:latin typeface="Roboto"/>
                          <a:ea typeface="Roboto"/>
                          <a:cs typeface="Times New Roman"/>
                        </a:rPr>
                        <a:t>Figure tags (&lt;Figure&gt;)</a:t>
                      </a: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45254">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dirty="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114910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fb9d63-c47d-40c0-92f6-503b803927cd">
      <Terms xmlns="http://schemas.microsoft.com/office/infopath/2007/PartnerControls"/>
    </lcf76f155ced4ddcb4097134ff3c332f>
    <TaxCatchAll xmlns="59bbb2d0-248b-43cb-9d64-2158f2caa579" xsi:nil="true"/>
    <SharedWithUsers xmlns="59bbb2d0-248b-43cb-9d64-2158f2caa579">
      <UserInfo>
        <DisplayName>Kida, Jordanka (VITA)</DisplayName>
        <AccountId>1269</AccountId>
        <AccountType/>
      </UserInfo>
      <UserInfo>
        <DisplayName>Bailey, Rhonda (VITA)</DisplayName>
        <AccountId>1238</AccountId>
        <AccountType/>
      </UserInfo>
      <UserInfo>
        <DisplayName>Nesmith, Kelvonte (VITA)</DisplayName>
        <AccountId>1247</AccountId>
        <AccountType/>
      </UserInfo>
      <UserInfo>
        <DisplayName>Milesh, Nicolle (VITA)</DisplayName>
        <AccountId>943</AccountId>
        <AccountType/>
      </UserInfo>
      <UserInfo>
        <DisplayName>Legrand, Lindsay (VITA)</DisplayName>
        <AccountId>867</AccountId>
        <AccountType/>
      </UserInfo>
      <UserInfo>
        <DisplayName>Taylor, Sam (VITA)</DisplayName>
        <AccountId>39</AccountId>
        <AccountType/>
      </UserInfo>
      <UserInfo>
        <DisplayName>Rogers, Julie (VITA)</DisplayName>
        <AccountId>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C80B9DA3E3774C9DE13C3F136ED879" ma:contentTypeVersion="12" ma:contentTypeDescription="Create a new document." ma:contentTypeScope="" ma:versionID="bf2604b77b0bc7c82c7b587d7ca1a7e5">
  <xsd:schema xmlns:xsd="http://www.w3.org/2001/XMLSchema" xmlns:xs="http://www.w3.org/2001/XMLSchema" xmlns:p="http://schemas.microsoft.com/office/2006/metadata/properties" xmlns:ns2="86fb9d63-c47d-40c0-92f6-503b803927cd" xmlns:ns3="59bbb2d0-248b-43cb-9d64-2158f2caa579" targetNamespace="http://schemas.microsoft.com/office/2006/metadata/properties" ma:root="true" ma:fieldsID="9dcfebe51348cccfac9e5e599eb471bf" ns2:_="" ns3:_="">
    <xsd:import namespace="86fb9d63-c47d-40c0-92f6-503b803927cd"/>
    <xsd:import namespace="59bbb2d0-248b-43cb-9d64-2158f2caa5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b9d63-c47d-40c0-92f6-503b803927c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5eb3fc-050e-444c-803f-36a1acd16a4f}" ma:internalName="TaxCatchAll" ma:showField="CatchAllData" ma:web="59bbb2d0-248b-43cb-9d64-2158f2caa5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BBB04-633D-4C09-B877-ED8C50342138}">
  <ds:schemaRefs>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schemas.microsoft.com/office/2006/metadata/properties"/>
    <ds:schemaRef ds:uri="59bbb2d0-248b-43cb-9d64-2158f2caa579"/>
    <ds:schemaRef ds:uri="http://schemas.microsoft.com/office/infopath/2007/PartnerControls"/>
    <ds:schemaRef ds:uri="86fb9d63-c47d-40c0-92f6-503b803927cd"/>
    <ds:schemaRef ds:uri="http://purl.org/dc/dcmitype/"/>
  </ds:schemaRefs>
</ds:datastoreItem>
</file>

<file path=customXml/itemProps2.xml><?xml version="1.0" encoding="utf-8"?>
<ds:datastoreItem xmlns:ds="http://schemas.openxmlformats.org/officeDocument/2006/customXml" ds:itemID="{522B849D-8D70-4ADF-897B-F9CE6B7F4D0D}">
  <ds:schemaRefs>
    <ds:schemaRef ds:uri="59bbb2d0-248b-43cb-9d64-2158f2caa579"/>
    <ds:schemaRef ds:uri="86fb9d63-c47d-40c0-92f6-503b80392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C538F7-DE25-43DA-A2B2-13D5CB4E0A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TotalTime>
  <Words>447</Words>
  <Application>Microsoft Office PowerPoint</Application>
  <PresentationFormat>Widescreen</PresentationFormat>
  <Paragraphs>61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What is PDF Accessibility?</vt:lpstr>
      <vt:lpstr>PowerPoint Presentation</vt:lpstr>
      <vt:lpstr>PowerPoint Presentation</vt:lpstr>
      <vt:lpstr>PowerPoint Presentation</vt:lpstr>
      <vt:lpstr>We're focusing on  tagged PDFs today</vt:lpstr>
      <vt:lpstr>PowerPoint Presentation</vt:lpstr>
      <vt:lpstr>PowerPoint Presentation</vt:lpstr>
      <vt:lpstr>PowerPoint Presentation</vt:lpstr>
      <vt:lpstr>Neat! I'm ready!</vt:lpstr>
      <vt:lpstr>Wait! What About...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Atrayo (VITA)</dc:creator>
  <cp:lastModifiedBy>Harper, Atrayo (VITA)</cp:lastModifiedBy>
  <cp:revision>369</cp:revision>
  <dcterms:created xsi:type="dcterms:W3CDTF">2023-04-17T13:28:59Z</dcterms:created>
  <dcterms:modified xsi:type="dcterms:W3CDTF">2024-04-29T15:49:12Z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0x010100F2C80B9DA3E3774C9DE13C3F136ED879</vt:lpwstr>
  </property>
  <property fmtid="{D5CDD505-2E9C-101B-9397-08002B2CF9AE}" pid="3" name="MediaServiceImageTags">
    <vt:lpwstr/>
  </property>
</Properties>
</file>